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15"/>
  </p:notesMasterIdLst>
  <p:handoutMasterIdLst>
    <p:handoutMasterId r:id="rId16"/>
  </p:handoutMasterIdLst>
  <p:sldIdLst>
    <p:sldId id="334" r:id="rId3"/>
    <p:sldId id="335" r:id="rId4"/>
    <p:sldId id="447" r:id="rId5"/>
    <p:sldId id="377" r:id="rId6"/>
    <p:sldId id="444" r:id="rId7"/>
    <p:sldId id="442" r:id="rId8"/>
    <p:sldId id="438" r:id="rId9"/>
    <p:sldId id="384" r:id="rId10"/>
    <p:sldId id="437" r:id="rId11"/>
    <p:sldId id="446" r:id="rId12"/>
    <p:sldId id="445"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F2C"/>
    <a:srgbClr val="1D35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2"/>
    <p:restoredTop sz="85027"/>
  </p:normalViewPr>
  <p:slideViewPr>
    <p:cSldViewPr snapToGrid="0" snapToObjects="1">
      <p:cViewPr>
        <p:scale>
          <a:sx n="108" d="100"/>
          <a:sy n="108" d="100"/>
        </p:scale>
        <p:origin x="95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3184"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F407E-6504-9343-8FBC-BF238977A335}" type="datetimeFigureOut">
              <a:rPr lang="en-US" smtClean="0"/>
              <a:t>10/30/17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081745-F0F5-A641-B150-23683C27689F}" type="slidenum">
              <a:rPr lang="en-US" smtClean="0"/>
              <a:t>‹#›</a:t>
            </a:fld>
            <a:endParaRPr lang="en-US"/>
          </a:p>
        </p:txBody>
      </p:sp>
    </p:spTree>
    <p:extLst>
      <p:ext uri="{BB962C8B-B14F-4D97-AF65-F5344CB8AC3E}">
        <p14:creationId xmlns:p14="http://schemas.microsoft.com/office/powerpoint/2010/main" val="1560410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B1CE7-047D-DE40-B732-872936385DBD}"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1EC8A-96DB-C14E-AD54-A6231A0885A9}" type="slidenum">
              <a:rPr lang="en-US" smtClean="0"/>
              <a:t>‹#›</a:t>
            </a:fld>
            <a:endParaRPr lang="en-US"/>
          </a:p>
        </p:txBody>
      </p:sp>
    </p:spTree>
    <p:extLst>
      <p:ext uri="{BB962C8B-B14F-4D97-AF65-F5344CB8AC3E}">
        <p14:creationId xmlns:p14="http://schemas.microsoft.com/office/powerpoint/2010/main" val="213417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1</a:t>
            </a:fld>
            <a:endParaRPr lang="en-US"/>
          </a:p>
        </p:txBody>
      </p:sp>
    </p:spTree>
    <p:extLst>
      <p:ext uri="{BB962C8B-B14F-4D97-AF65-F5344CB8AC3E}">
        <p14:creationId xmlns:p14="http://schemas.microsoft.com/office/powerpoint/2010/main" val="51522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then the biggest takeaway is that we can confidently tell our clients that IBM</a:t>
            </a:r>
            <a:r>
              <a:rPr lang="en-US" baseline="0" dirty="0" smtClean="0"/>
              <a:t> has</a:t>
            </a:r>
            <a:r>
              <a:rPr lang="en-US" dirty="0" smtClean="0"/>
              <a:t> built</a:t>
            </a:r>
            <a:r>
              <a:rPr lang="en-US" baseline="0" dirty="0" smtClean="0"/>
              <a:t> something special with WDP and DSX, something that enables their teams and organizations to be more effective and competitive.  And as you can see the industry analysts validate what we believe internally, giving us recognition for Data Science, Machine Learning, and “Insight Platforms-As-A-Service”</a:t>
            </a:r>
          </a:p>
          <a:p>
            <a:pPr marL="171450" indent="-171450">
              <a:buFontTx/>
              <a:buChar char="-"/>
            </a:pPr>
            <a:endParaRPr lang="en-US" baseline="0" dirty="0" smtClean="0"/>
          </a:p>
          <a:p>
            <a:pPr marL="171450" indent="-171450">
              <a:buFontTx/>
              <a:buChar char="-"/>
            </a:pPr>
            <a:r>
              <a:rPr lang="en-US" baseline="0" dirty="0" smtClean="0"/>
              <a:t>I’ll conclude by saying that I am personally excited for the launch of WDP 2.0 next Thursday – I think the introduction of Data Catalog and the general maturation of DSX &amp; WML are a winning combination, and hopefully this demo and the message it carries resonates with our clients. [next slide]</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896200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State Use case</a:t>
            </a:r>
          </a:p>
          <a:p>
            <a:pPr marL="171450" indent="-171450">
              <a:buFontTx/>
              <a:buChar char="-"/>
            </a:pPr>
            <a:r>
              <a:rPr lang="en-US" dirty="0" smtClean="0"/>
              <a:t>Who?</a:t>
            </a:r>
            <a:r>
              <a:rPr lang="en-US" baseline="0" dirty="0" smtClean="0"/>
              <a:t> Cross industry pricing exercise</a:t>
            </a:r>
          </a:p>
          <a:p>
            <a:pPr marL="171450" indent="-171450">
              <a:buFontTx/>
              <a:buChar char="-"/>
            </a:pPr>
            <a:r>
              <a:rPr lang="en-US" baseline="0" dirty="0" smtClean="0"/>
              <a:t>What?</a:t>
            </a:r>
          </a:p>
          <a:p>
            <a:pPr marL="171450" indent="-171450">
              <a:buFontTx/>
              <a:buChar char="-"/>
            </a:pPr>
            <a:r>
              <a:rPr lang="en-US" baseline="0" dirty="0" smtClean="0"/>
              <a:t>WOW – Taking advantage of pricing inefficiencies in a market and using IBM value add to enrich applications</a:t>
            </a:r>
          </a:p>
          <a:p>
            <a:pPr marL="171450" indent="-171450">
              <a:buFontTx/>
              <a:buChar char="-"/>
            </a:pPr>
            <a:r>
              <a:rPr lang="en-US" baseline="0" dirty="0" smtClean="0"/>
              <a:t>How – really an end to end data science workflow without ever leaving DSX.</a:t>
            </a:r>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3</a:t>
            </a:fld>
            <a:endParaRPr lang="en-US"/>
          </a:p>
        </p:txBody>
      </p:sp>
    </p:spTree>
    <p:extLst>
      <p:ext uri="{BB962C8B-B14F-4D97-AF65-F5344CB8AC3E}">
        <p14:creationId xmlns:p14="http://schemas.microsoft.com/office/powerpoint/2010/main" val="1539892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DSX is best understood as part of the larger vision of WDP</a:t>
            </a:r>
            <a:r>
              <a:rPr lang="en-US" baseline="0" dirty="0" smtClean="0"/>
              <a:t>, so allow me to set the context here [next slide]</a:t>
            </a:r>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4</a:t>
            </a:fld>
            <a:endParaRPr lang="en-US"/>
          </a:p>
        </p:txBody>
      </p:sp>
    </p:spTree>
    <p:extLst>
      <p:ext uri="{BB962C8B-B14F-4D97-AF65-F5344CB8AC3E}">
        <p14:creationId xmlns:p14="http://schemas.microsoft.com/office/powerpoint/2010/main" val="1385313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xfrm>
            <a:off x="1003300" y="642938"/>
            <a:ext cx="4903788" cy="2759075"/>
          </a:xfrm>
          <a:ln/>
        </p:spPr>
      </p:sp>
      <p:sp>
        <p:nvSpPr>
          <p:cNvPr id="829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r>
              <a:rPr lang="en-US" altLang="x-none" baseline="0" dirty="0" smtClean="0">
                <a:latin typeface="Times New Roman" charset="0"/>
                <a:ea typeface="ＭＳ Ｐゴシック" charset="-128"/>
              </a:rPr>
              <a:t>It requires a team of people to build quality data products</a:t>
            </a:r>
          </a:p>
          <a:p>
            <a:pPr marL="171450" indent="-171450">
              <a:buFontTx/>
              <a:buChar char="-"/>
            </a:pPr>
            <a:r>
              <a:rPr lang="en-US" altLang="x-none" baseline="0" dirty="0" smtClean="0">
                <a:latin typeface="Times New Roman" charset="0"/>
                <a:ea typeface="ＭＳ Ｐゴシック" charset="-128"/>
              </a:rPr>
              <a:t>Not only that, but they each play a part in the execution of the workflow you see here</a:t>
            </a:r>
            <a:endParaRPr lang="en-US" altLang="x-none" baseline="0" dirty="0">
              <a:latin typeface="Times New Roman" charset="0"/>
              <a:ea typeface="ＭＳ Ｐゴシック" charset="-128"/>
            </a:endParaRPr>
          </a:p>
          <a:p>
            <a:pPr marL="171450" indent="-171450">
              <a:buFontTx/>
              <a:buChar char="-"/>
            </a:pPr>
            <a:r>
              <a:rPr lang="en-US" altLang="x-none" baseline="0" dirty="0" smtClean="0">
                <a:latin typeface="Times New Roman" charset="0"/>
                <a:ea typeface="ＭＳ Ｐゴシック" charset="-128"/>
              </a:rPr>
              <a:t>Take note of the flow here because these are the steps that I followed when building this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x-none" baseline="0" dirty="0" smtClean="0">
                <a:latin typeface="Times New Roman" charset="0"/>
                <a:ea typeface="ＭＳ Ｐゴシック" charset="-128"/>
              </a:rPr>
              <a:t>I built this solution mostly by myself, but figuratively speaking I had to wear many hats</a:t>
            </a:r>
          </a:p>
          <a:p>
            <a:pPr marL="171450" indent="-171450">
              <a:buFontTx/>
              <a:buChar char="-"/>
            </a:pPr>
            <a:r>
              <a:rPr lang="en-US" altLang="x-none" baseline="0" dirty="0" smtClean="0">
                <a:latin typeface="Times New Roman" charset="0"/>
                <a:ea typeface="ＭＳ Ｐゴシック" charset="-128"/>
              </a:rPr>
              <a:t>[articulate the flow with personas]</a:t>
            </a:r>
          </a:p>
          <a:p>
            <a:pPr marL="171450" indent="-171450">
              <a:buFontTx/>
              <a:buChar char="-"/>
            </a:pPr>
            <a:endParaRPr lang="en-US" altLang="x-none" baseline="0" dirty="0" smtClean="0">
              <a:latin typeface="Times New Roman" charset="0"/>
              <a:ea typeface="ＭＳ Ｐゴシック" charset="-128"/>
            </a:endParaRPr>
          </a:p>
          <a:p>
            <a:pPr marL="171450" indent="-171450">
              <a:buFontTx/>
              <a:buChar char="-"/>
            </a:pPr>
            <a:endParaRPr lang="en-US" altLang="x-none" baseline="0" dirty="0" smtClean="0">
              <a:latin typeface="Times New Roman" charset="0"/>
              <a:ea typeface="ＭＳ Ｐゴシック" charset="-128"/>
            </a:endParaRPr>
          </a:p>
        </p:txBody>
      </p:sp>
      <p:sp>
        <p:nvSpPr>
          <p:cNvPr id="829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fld id="{B247F31D-A7FE-E247-9377-D543338E6A44}" type="slidenum">
              <a:rPr lang="en-US" altLang="x-none" sz="1300">
                <a:latin typeface="Times New Roman" charset="0"/>
              </a:rPr>
              <a:pPr/>
              <a:t>5</a:t>
            </a:fld>
            <a:endParaRPr lang="en-US" altLang="x-none" sz="1300">
              <a:latin typeface="Times New Roman" charset="0"/>
            </a:endParaRPr>
          </a:p>
        </p:txBody>
      </p:sp>
    </p:spTree>
    <p:extLst>
      <p:ext uri="{BB962C8B-B14F-4D97-AF65-F5344CB8AC3E}">
        <p14:creationId xmlns:p14="http://schemas.microsoft.com/office/powerpoint/2010/main" val="5449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Let’s spend a moment on this slide - this is how the different pieces of </a:t>
            </a:r>
            <a:r>
              <a:rPr lang="en-US" baseline="0" dirty="0" err="1" smtClean="0"/>
              <a:t>watson</a:t>
            </a:r>
            <a:r>
              <a:rPr lang="en-US" baseline="0" dirty="0" smtClean="0"/>
              <a:t> data platform are logically related to </a:t>
            </a:r>
            <a:r>
              <a:rPr lang="en-US" baseline="0" dirty="0" err="1" smtClean="0"/>
              <a:t>eachother</a:t>
            </a:r>
            <a:r>
              <a:rPr lang="en-US" baseline="0" dirty="0" smtClean="0"/>
              <a:t>, and you can think of this as your “solution architecture” slide</a:t>
            </a:r>
          </a:p>
          <a:p>
            <a:pPr marL="171450" indent="-171450">
              <a:buFontTx/>
              <a:buChar char="-"/>
            </a:pPr>
            <a:r>
              <a:rPr lang="en-US" baseline="0" dirty="0" smtClean="0"/>
              <a:t>At the bottom layer underpinning everything is data, and WDP supports integration with a broad set of structured and unstructured sources</a:t>
            </a:r>
          </a:p>
          <a:p>
            <a:pPr marL="171450" indent="-171450">
              <a:buFontTx/>
              <a:buChar char="-"/>
            </a:pPr>
            <a:r>
              <a:rPr lang="en-US" baseline="0" dirty="0" smtClean="0"/>
              <a:t>In the next layer is how we treat data that’s in motion – moving through applications or to and from repositories</a:t>
            </a:r>
          </a:p>
          <a:p>
            <a:pPr marL="171450" indent="-171450">
              <a:buFontTx/>
              <a:buChar char="-"/>
            </a:pPr>
            <a:r>
              <a:rPr lang="en-US" baseline="0" dirty="0" smtClean="0"/>
              <a:t>Above this is the ‘experiences’ layer, where we have software designed for specific personas on the advanced analytics team </a:t>
            </a:r>
          </a:p>
          <a:p>
            <a:pPr marL="628650" lvl="1" indent="-171450">
              <a:buFontTx/>
              <a:buChar char="-"/>
            </a:pPr>
            <a:r>
              <a:rPr lang="en-US" baseline="0" dirty="0" smtClean="0"/>
              <a:t>So, WA for the business analyst, DSX for the data scientist, and so on.</a:t>
            </a:r>
          </a:p>
          <a:p>
            <a:pPr marL="171450" indent="-171450">
              <a:buFontTx/>
              <a:buChar char="-"/>
            </a:pPr>
            <a:r>
              <a:rPr lang="en-US" baseline="0" dirty="0" smtClean="0"/>
              <a:t>Finally, tying it all together is the data catalog on the right.  This is the technology that allows for the indexing and governance of data &amp; assets as they flow through the platform.</a:t>
            </a:r>
          </a:p>
          <a:p>
            <a:pPr marL="171450" indent="-171450">
              <a:buFontTx/>
              <a:buChar char="-"/>
            </a:pPr>
            <a:r>
              <a:rPr lang="en-US" baseline="0" dirty="0" smtClean="0"/>
              <a:t>I’ve highlighted the services I’ve used in green</a:t>
            </a:r>
          </a:p>
          <a:p>
            <a:pPr marL="628650" lvl="1" indent="-171450">
              <a:buFontTx/>
              <a:buChar char="-"/>
            </a:pPr>
            <a:r>
              <a:rPr lang="en-US" baseline="0" dirty="0" smtClean="0"/>
              <a:t>The data was in Object Storage</a:t>
            </a:r>
          </a:p>
          <a:p>
            <a:pPr marL="628650" lvl="1" indent="-171450">
              <a:buFontTx/>
              <a:buChar char="-"/>
            </a:pPr>
            <a:r>
              <a:rPr lang="en-US" baseline="0" dirty="0" smtClean="0"/>
              <a:t>I deployed and manage one of my models in WML – when users interact with my application the data is sent to WML, scored, and a prediction is returned and rendered to the user.</a:t>
            </a:r>
          </a:p>
          <a:p>
            <a:pPr marL="628650" lvl="1" indent="-171450">
              <a:buFontTx/>
              <a:buChar char="-"/>
            </a:pPr>
            <a:r>
              <a:rPr lang="en-US" baseline="0" dirty="0" smtClean="0"/>
              <a:t>I wrote my code and built out my project in DSX</a:t>
            </a:r>
          </a:p>
          <a:p>
            <a:pPr marL="628650" lvl="1" indent="-171450">
              <a:buFontTx/>
              <a:buChar char="-"/>
            </a:pPr>
            <a:r>
              <a:rPr lang="en-US" baseline="0" dirty="0" smtClean="0"/>
              <a:t>And finally I leveraged Watson APIs in my code to infuse the digital application with our cognitive secret sauce. </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033084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So what were some of the constraints surrounding</a:t>
            </a:r>
            <a:r>
              <a:rPr lang="en-US" baseline="0" dirty="0" smtClean="0"/>
              <a:t> this solution?</a:t>
            </a:r>
          </a:p>
          <a:p>
            <a:pPr marL="628650" lvl="1" indent="-171450">
              <a:buFontTx/>
              <a:buChar char="-"/>
            </a:pPr>
            <a:r>
              <a:rPr lang="en-US" baseline="0" dirty="0" smtClean="0"/>
              <a:t>First, real data had to be used, and therefore real insight and business value needed to be extracted.	</a:t>
            </a:r>
          </a:p>
          <a:p>
            <a:pPr marL="628650" lvl="1" indent="-171450">
              <a:buFontTx/>
              <a:buChar char="-"/>
            </a:pPr>
            <a:r>
              <a:rPr lang="en-US" dirty="0" smtClean="0"/>
              <a:t>Second, all of those stages of development had to be done in</a:t>
            </a:r>
            <a:r>
              <a:rPr lang="en-US" baseline="0" dirty="0" smtClean="0"/>
              <a:t> Data Science Experience</a:t>
            </a:r>
            <a:r>
              <a:rPr lang="en-US" dirty="0" smtClean="0"/>
              <a:t>.  This</a:t>
            </a:r>
            <a:r>
              <a:rPr lang="en-US" baseline="0" dirty="0" smtClean="0"/>
              <a:t> really forced me as a user to pull value from the various features that can be found in it.</a:t>
            </a:r>
          </a:p>
          <a:p>
            <a:pPr marL="628650" lvl="1" indent="-171450">
              <a:buFontTx/>
              <a:buChar char="-"/>
            </a:pPr>
            <a:r>
              <a:rPr lang="en-US" baseline="0" dirty="0" smtClean="0"/>
              <a:t>Third, show how IBM embraces open source and builds upon it to provide enterprise-grade functionality.  </a:t>
            </a:r>
          </a:p>
          <a:p>
            <a:pPr marL="1085850" lvl="2" indent="-171450">
              <a:buFontTx/>
              <a:buChar char="-"/>
            </a:pPr>
            <a:r>
              <a:rPr lang="en-US" baseline="0" dirty="0" smtClean="0"/>
              <a:t>I chose to do this by showing how models can be deployed into applications in different ways.</a:t>
            </a:r>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7</a:t>
            </a:fld>
            <a:endParaRPr lang="en-US"/>
          </a:p>
        </p:txBody>
      </p:sp>
    </p:spTree>
    <p:extLst>
      <p:ext uri="{BB962C8B-B14F-4D97-AF65-F5344CB8AC3E}">
        <p14:creationId xmlns:p14="http://schemas.microsoft.com/office/powerpoint/2010/main" val="145708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a:t>
            </a:r>
            <a:r>
              <a:rPr lang="en-US" baseline="0" dirty="0" smtClean="0"/>
              <a:t> into the demo now – once we get to the </a:t>
            </a:r>
            <a:r>
              <a:rPr lang="en-US" baseline="0" dirty="0" err="1" smtClean="0"/>
              <a:t>Jupyter</a:t>
            </a:r>
            <a:r>
              <a:rPr lang="en-US" baseline="0" dirty="0" smtClean="0"/>
              <a:t> Notebook you can follow along by navigating to the URL above in your browser.  It’s </a:t>
            </a:r>
            <a:r>
              <a:rPr lang="en-US" baseline="0" dirty="0" err="1" smtClean="0"/>
              <a:t>tinyurl.com</a:t>
            </a:r>
            <a:r>
              <a:rPr lang="en-US" baseline="0" dirty="0" smtClean="0"/>
              <a:t>/</a:t>
            </a:r>
            <a:r>
              <a:rPr lang="en-US" baseline="0" dirty="0" err="1" smtClean="0"/>
              <a:t>airbnbNotebook</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8</a:t>
            </a:fld>
            <a:endParaRPr lang="en-US"/>
          </a:p>
        </p:txBody>
      </p:sp>
    </p:spTree>
    <p:extLst>
      <p:ext uri="{BB962C8B-B14F-4D97-AF65-F5344CB8AC3E}">
        <p14:creationId xmlns:p14="http://schemas.microsoft.com/office/powerpoint/2010/main" val="48991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9</a:t>
            </a:fld>
            <a:endParaRPr lang="en-US"/>
          </a:p>
        </p:txBody>
      </p:sp>
    </p:spTree>
    <p:extLst>
      <p:ext uri="{BB962C8B-B14F-4D97-AF65-F5344CB8AC3E}">
        <p14:creationId xmlns:p14="http://schemas.microsoft.com/office/powerpoint/2010/main" val="120060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summarize:</a:t>
            </a:r>
          </a:p>
          <a:p>
            <a:endParaRPr lang="en-US" dirty="0" smtClean="0"/>
          </a:p>
          <a:p>
            <a:r>
              <a:rPr lang="en-US" dirty="0" smtClean="0"/>
              <a:t>In</a:t>
            </a:r>
            <a:r>
              <a:rPr lang="en-US" baseline="0" dirty="0" smtClean="0"/>
              <a:t> case you have an audience who is still unaware or doesn’t grasp the practical value of machine learning, we’ve clearly demonstrated that here.</a:t>
            </a:r>
          </a:p>
          <a:p>
            <a:endParaRPr lang="en-US" baseline="0" dirty="0" smtClean="0"/>
          </a:p>
          <a:p>
            <a:r>
              <a:rPr lang="en-US" baseline="0" dirty="0" smtClean="0"/>
              <a:t>We showed how the data science “IDE” that IBM has built in the Cloud is well suited to rapidly craft these solutions and infuse them with cognitive.</a:t>
            </a:r>
          </a:p>
          <a:p>
            <a:endParaRPr lang="en-US" baseline="0" dirty="0" smtClean="0"/>
          </a:p>
          <a:p>
            <a:r>
              <a:rPr lang="en-US" baseline="0" dirty="0" smtClean="0"/>
              <a:t>Finally, we further established the value add of WML and DSX by going beyond simply training a model to deploying it to the cloud.  This made it easy to manage and integrate into our digital application.</a:t>
            </a:r>
          </a:p>
          <a:p>
            <a:endParaRPr lang="en-US" baseline="0" dirty="0" smtClean="0"/>
          </a:p>
          <a:p>
            <a:r>
              <a:rPr lang="en-US" baseline="0" dirty="0" smtClean="0"/>
              <a:t>It’s tempting to say that the biggest takeaway here is that DSX is a great place to do end-to-end data science work.  And it is!  But that would be missing the bigger picture, which is that DSX is part and parcel of the Watson Data Platform vision.  What you saw was really only one experience on WDP – think about that</a:t>
            </a:r>
            <a:r>
              <a:rPr lang="is-IS" baseline="0" dirty="0" smtClean="0"/>
              <a:t>…</a:t>
            </a:r>
            <a:r>
              <a:rPr lang="en-US" baseline="0" dirty="0" smtClean="0"/>
              <a:t>  There are others, and they are rich in their integrated functionality as well.  [next slide]</a:t>
            </a:r>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10</a:t>
            </a:fld>
            <a:endParaRPr lang="en-US"/>
          </a:p>
        </p:txBody>
      </p:sp>
    </p:spTree>
    <p:extLst>
      <p:ext uri="{BB962C8B-B14F-4D97-AF65-F5344CB8AC3E}">
        <p14:creationId xmlns:p14="http://schemas.microsoft.com/office/powerpoint/2010/main" val="2110585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88673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6757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6191808"/>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826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359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52946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671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49" name="Shape 249"/>
          <p:cNvSpPr>
            <a:spLocks noGrp="1"/>
          </p:cNvSpPr>
          <p:nvPr>
            <p:ph type="title"/>
          </p:nvPr>
        </p:nvSpPr>
        <p:spPr>
          <a:xfrm>
            <a:off x="438153" y="292100"/>
            <a:ext cx="11582401" cy="1535115"/>
          </a:xfrm>
          <a:prstGeom prst="rect">
            <a:avLst/>
          </a:prstGeom>
        </p:spPr>
        <p:txBody>
          <a:bodyPr/>
          <a:lstStyle/>
          <a:p>
            <a:r>
              <a:t>Title Text</a:t>
            </a:r>
          </a:p>
        </p:txBody>
      </p:sp>
      <p:sp>
        <p:nvSpPr>
          <p:cNvPr id="250" name="Shape 250"/>
          <p:cNvSpPr>
            <a:spLocks noGrp="1"/>
          </p:cNvSpPr>
          <p:nvPr>
            <p:ph type="body" idx="1"/>
          </p:nvPr>
        </p:nvSpPr>
        <p:spPr>
          <a:xfrm>
            <a:off x="438152" y="1827215"/>
            <a:ext cx="11273368" cy="50307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1" name="Shape 251"/>
          <p:cNvSpPr>
            <a:spLocks noGrp="1"/>
          </p:cNvSpPr>
          <p:nvPr>
            <p:ph type="sldNum" sz="quarter" idx="2"/>
          </p:nvPr>
        </p:nvSpPr>
        <p:spPr>
          <a:xfrm>
            <a:off x="438152" y="6524626"/>
            <a:ext cx="2832101" cy="169335"/>
          </a:xfrm>
          <a:prstGeom prst="rect">
            <a:avLst/>
          </a:prstGeom>
        </p:spPr>
        <p:txBody>
          <a:bodyPr/>
          <a:lstStyle/>
          <a:p>
            <a:pPr defTabSz="609555"/>
            <a:fld id="{86CB4B4D-7CA3-9044-876B-883B54F8677D}" type="slidenum">
              <a:rPr lang="uk-UA" smtClean="0">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21961239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8737600" y="6377370"/>
            <a:ext cx="2844800" cy="323089"/>
          </a:xfrm>
          <a:prstGeom prst="rect">
            <a:avLst/>
          </a:prstGeom>
        </p:spPr>
        <p:txBody>
          <a:bodyPr/>
          <a:lstStyle/>
          <a:p>
            <a:pPr defTabSz="609555"/>
            <a:fld id="{86CB4B4D-7CA3-9044-876B-883B54F8677D}" type="slidenum">
              <a:rPr lang="uk-UA" smtClean="0">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62816039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541508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99756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52737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0599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Tree>
    <p:extLst>
      <p:ext uri="{BB962C8B-B14F-4D97-AF65-F5344CB8AC3E}">
        <p14:creationId xmlns:p14="http://schemas.microsoft.com/office/powerpoint/2010/main" val="1792333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4000"/>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9911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723830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352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286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370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168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382412"/>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00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80514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5224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92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62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609600" y="6325101"/>
            <a:ext cx="7416800" cy="230503"/>
          </a:xfrm>
          <a:prstGeom prst="rect">
            <a:avLst/>
          </a:prstGeom>
        </p:spPr>
        <p:txBody>
          <a:bodyPr/>
          <a:lstStyle>
            <a:lvl1pPr>
              <a:defRPr/>
            </a:lvl1pPr>
          </a:lstStyle>
          <a:p>
            <a:r>
              <a:rPr lang="en-US"/>
              <a:t>© 2014 International Business Machines Corporation</a:t>
            </a:r>
          </a:p>
        </p:txBody>
      </p:sp>
      <p:sp>
        <p:nvSpPr>
          <p:cNvPr id="4" name="Slide Number Placeholder 3"/>
          <p:cNvSpPr>
            <a:spLocks noGrp="1"/>
          </p:cNvSpPr>
          <p:nvPr>
            <p:ph type="sldNum" sz="quarter" idx="11"/>
          </p:nvPr>
        </p:nvSpPr>
        <p:spPr>
          <a:xfrm>
            <a:off x="8737600" y="6325101"/>
            <a:ext cx="2844800" cy="230503"/>
          </a:xfrm>
          <a:prstGeom prst="rect">
            <a:avLst/>
          </a:prstGeom>
        </p:spPr>
        <p:txBody>
          <a:bodyPr/>
          <a:lstStyle>
            <a:lvl1pPr>
              <a:defRPr/>
            </a:lvl1pPr>
          </a:lstStyle>
          <a:p>
            <a:fld id="{1FD17406-A935-47C4-A1DC-EF6C14289456}" type="slidenum">
              <a:rPr lang="en-US"/>
              <a:pPr/>
              <a:t>‹#›</a:t>
            </a:fld>
            <a:endParaRPr lang="en-US"/>
          </a:p>
        </p:txBody>
      </p:sp>
    </p:spTree>
    <p:extLst>
      <p:ext uri="{BB962C8B-B14F-4D97-AF65-F5344CB8AC3E}">
        <p14:creationId xmlns:p14="http://schemas.microsoft.com/office/powerpoint/2010/main" val="18880414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931560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smtClean="0"/>
              <a:t>Watson Data Platform / July, 2017 / © 2017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53835161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310" name="Subtitle 2"/>
          <p:cNvSpPr txBox="1"/>
          <p:nvPr/>
        </p:nvSpPr>
        <p:spPr>
          <a:xfrm>
            <a:off x="126999" y="6491337"/>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t>IBM </a:t>
            </a:r>
            <a:r>
              <a:rPr b="1"/>
              <a:t>Cloud</a:t>
            </a:r>
          </a:p>
        </p:txBody>
      </p:sp>
      <p:sp>
        <p:nvSpPr>
          <p:cNvPr id="311" name="Subtitle 2"/>
          <p:cNvSpPr txBox="1"/>
          <p:nvPr/>
        </p:nvSpPr>
        <p:spPr>
          <a:xfrm>
            <a:off x="7768907" y="6512414"/>
            <a:ext cx="3643976"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lnSpc>
                <a:spcPct val="90000"/>
              </a:lnSpc>
              <a:defRPr sz="1200">
                <a:solidFill>
                  <a:srgbClr val="CACACA"/>
                </a:solidFill>
                <a:latin typeface="+mn-lt"/>
                <a:ea typeface="+mn-ea"/>
                <a:cs typeface="+mn-cs"/>
                <a:sym typeface="Arial"/>
              </a:defRPr>
            </a:lvl1pPr>
          </a:lstStyle>
          <a:p>
            <a:r>
              <a:t>Internal and Business Partner Use Only</a:t>
            </a:r>
          </a:p>
        </p:txBody>
      </p:sp>
      <p:pic>
        <p:nvPicPr>
          <p:cNvPr id="312" name="ibm_logo_dark blue-01.png" descr="ibm_logo_dark blue-01.png"/>
          <p:cNvPicPr>
            <a:picLocks noChangeAspect="1"/>
          </p:cNvPicPr>
          <p:nvPr/>
        </p:nvPicPr>
        <p:blipFill>
          <a:blip r:embed="rId2">
            <a:extLst/>
          </a:blip>
          <a:stretch>
            <a:fillRect/>
          </a:stretch>
        </p:blipFill>
        <p:spPr>
          <a:xfrm rot="5400000">
            <a:off x="11717319" y="6383320"/>
            <a:ext cx="190502" cy="504861"/>
          </a:xfrm>
          <a:prstGeom prst="rect">
            <a:avLst/>
          </a:prstGeom>
          <a:ln w="12700">
            <a:miter lim="400000"/>
          </a:ln>
        </p:spPr>
      </p:pic>
      <p:sp>
        <p:nvSpPr>
          <p:cNvPr id="313" name="Line"/>
          <p:cNvSpPr/>
          <p:nvPr/>
        </p:nvSpPr>
        <p:spPr>
          <a:xfrm>
            <a:off x="-1" y="6394450"/>
            <a:ext cx="12192003" cy="0"/>
          </a:xfrm>
          <a:prstGeom prst="line">
            <a:avLst/>
          </a:prstGeom>
          <a:ln w="25400">
            <a:solidFill>
              <a:schemeClr val="accent5"/>
            </a:solidFill>
            <a:miter/>
          </a:ln>
        </p:spPr>
        <p:txBody>
          <a:bodyPr lIns="45718" tIns="45718" rIns="45718" bIns="45718"/>
          <a:lstStyle/>
          <a:p>
            <a:endParaRPr/>
          </a:p>
        </p:txBody>
      </p:sp>
      <p:sp>
        <p:nvSpPr>
          <p:cNvPr id="314" name="Slide title"/>
          <p:cNvSpPr txBox="1">
            <a:spLocks noGrp="1"/>
          </p:cNvSpPr>
          <p:nvPr>
            <p:ph type="body" sz="quarter" idx="13"/>
          </p:nvPr>
        </p:nvSpPr>
        <p:spPr>
          <a:xfrm>
            <a:off x="254000" y="254000"/>
            <a:ext cx="4024249" cy="521223"/>
          </a:xfrm>
          <a:prstGeom prst="rect">
            <a:avLst/>
          </a:prstGeom>
        </p:spPr>
        <p:txBody>
          <a:bodyPr lIns="45718" tIns="45718" rIns="45718" bIns="45718"/>
          <a:lstStyle>
            <a:lvl1pPr defTabSz="777240">
              <a:lnSpc>
                <a:spcPct val="90000"/>
              </a:lnSpc>
              <a:defRPr sz="3000" b="1">
                <a:solidFill>
                  <a:schemeClr val="accent4"/>
                </a:solidFill>
              </a:defRPr>
            </a:lvl1pPr>
          </a:lstStyle>
          <a:p>
            <a:r>
              <a:t>Slide title</a:t>
            </a:r>
          </a:p>
        </p:txBody>
      </p:sp>
    </p:spTree>
    <p:extLst>
      <p:ext uri="{BB962C8B-B14F-4D97-AF65-F5344CB8AC3E}">
        <p14:creationId xmlns:p14="http://schemas.microsoft.com/office/powerpoint/2010/main" val="17000221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3733"/>
            </a:lvl1pPr>
            <a:lvl2pPr>
              <a:defRPr sz="3733"/>
            </a:lvl2pPr>
            <a:lvl3pPr>
              <a:defRPr sz="3733"/>
            </a:lvl3pPr>
            <a:lvl4pPr>
              <a:defRPr sz="3733"/>
            </a:lvl4pPr>
            <a:lvl5pPr>
              <a:defRPr sz="3733"/>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noProof="0" dirty="0"/>
              <a:t>Click to edit Master title style</a:t>
            </a:r>
          </a:p>
        </p:txBody>
      </p:sp>
    </p:spTree>
    <p:extLst>
      <p:ext uri="{BB962C8B-B14F-4D97-AF65-F5344CB8AC3E}">
        <p14:creationId xmlns:p14="http://schemas.microsoft.com/office/powerpoint/2010/main" val="101039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927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14041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29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58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62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theme" Target="../theme/theme2.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784602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Lst>
  <p:hf hdr="0" ftr="0" dt="0"/>
  <p:txStyles>
    <p:title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p:titleStyle>
    <p:bodyStyle>
      <a:lvl1pPr marL="0" indent="0" algn="l" defTabSz="609555" rtl="0" eaLnBrk="1" latinLnBrk="0" hangingPunct="1">
        <a:spcBef>
          <a:spcPts val="2000"/>
        </a:spcBef>
        <a:buFont typeface="Arial"/>
        <a:buNone/>
        <a:defRPr sz="2667" kern="1200">
          <a:solidFill>
            <a:srgbClr val="FFFFFF"/>
          </a:solidFill>
          <a:latin typeface="Arial"/>
          <a:ea typeface="+mn-ea"/>
          <a:cs typeface="Arial"/>
        </a:defRPr>
      </a:lvl1pPr>
      <a:lvl2pPr marL="230701" indent="-230701" algn="l" defTabSz="609555" rtl="0" eaLnBrk="1" latinLnBrk="0" hangingPunct="1">
        <a:spcBef>
          <a:spcPct val="20000"/>
        </a:spcBef>
        <a:buFont typeface="Arial"/>
        <a:buChar char="–"/>
        <a:defRPr sz="2667" kern="1200">
          <a:solidFill>
            <a:srgbClr val="FFFFFF"/>
          </a:solidFill>
          <a:latin typeface="Arial"/>
          <a:ea typeface="+mn-ea"/>
          <a:cs typeface="Arial"/>
        </a:defRPr>
      </a:lvl2pPr>
      <a:lvl3pPr marL="529127" indent="-230701" algn="l" defTabSz="609555" rtl="0" eaLnBrk="1" latinLnBrk="0" hangingPunct="1">
        <a:spcBef>
          <a:spcPct val="20000"/>
        </a:spcBef>
        <a:buFont typeface="Arial"/>
        <a:buChar char="•"/>
        <a:defRPr sz="2667" kern="1200">
          <a:solidFill>
            <a:srgbClr val="FFFFFF"/>
          </a:solidFill>
          <a:latin typeface="Arial"/>
          <a:ea typeface="+mn-ea"/>
          <a:cs typeface="Arial"/>
        </a:defRPr>
      </a:lvl3pPr>
      <a:lvl4pPr marL="833906" indent="-224350" algn="l" defTabSz="609555" rtl="0" eaLnBrk="1" latinLnBrk="0" hangingPunct="1">
        <a:spcBef>
          <a:spcPct val="20000"/>
        </a:spcBef>
        <a:buFont typeface="Arial"/>
        <a:buChar char="–"/>
        <a:defRPr sz="2667" kern="1200">
          <a:solidFill>
            <a:srgbClr val="FFFFFF"/>
          </a:solidFill>
          <a:latin typeface="Arial"/>
          <a:ea typeface="+mn-ea"/>
          <a:cs typeface="Arial"/>
        </a:defRPr>
      </a:lvl4pPr>
      <a:lvl5pPr marL="1070953" indent="-230701" algn="l" defTabSz="609555" rtl="0" eaLnBrk="1" latinLnBrk="0" hangingPunct="1">
        <a:spcBef>
          <a:spcPct val="20000"/>
        </a:spcBef>
        <a:buFont typeface="Arial"/>
        <a:buChar char="»"/>
        <a:defRPr sz="2667" kern="1200">
          <a:solidFill>
            <a:srgbClr val="FFFFFF"/>
          </a:solidFill>
          <a:latin typeface="Arial"/>
          <a:ea typeface="+mn-ea"/>
          <a:cs typeface="Arial"/>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5623901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700" r:id="rId16"/>
    <p:sldLayoutId id="2147483701" r:id="rId17"/>
    <p:sldLayoutId id="2147483702" r:id="rId18"/>
    <p:sldLayoutId id="2147483703" r:id="rId19"/>
  </p:sldLayoutIdLst>
  <p:hf hdr="0"/>
  <p:txStyles>
    <p:titleStyle>
      <a:lvl1pPr algn="l" defTabSz="609555" rtl="0" eaLnBrk="1" latinLnBrk="0" hangingPunct="1">
        <a:lnSpc>
          <a:spcPct val="100000"/>
        </a:lnSpc>
        <a:spcBef>
          <a:spcPct val="0"/>
        </a:spcBef>
        <a:buNone/>
        <a:defRPr sz="2667" b="0" i="0" kern="1200">
          <a:solidFill>
            <a:schemeClr val="accent5"/>
          </a:solidFill>
          <a:latin typeface="Helvetica Neue Light" charset="0"/>
          <a:ea typeface="Helvetica Neue Light" charset="0"/>
          <a:cs typeface="Helvetica Neue Light" charset="0"/>
        </a:defRPr>
      </a:lvl1pPr>
    </p:titleStyle>
    <p:bodyStyle>
      <a:lvl1pPr marL="0" indent="0" algn="l" defTabSz="609555" rtl="0" eaLnBrk="1" latinLnBrk="0" hangingPunct="1">
        <a:spcBef>
          <a:spcPts val="2000"/>
        </a:spcBef>
        <a:buFont typeface="Arial"/>
        <a:buNone/>
        <a:defRPr sz="2667" b="0" i="0" kern="1200">
          <a:solidFill>
            <a:srgbClr val="FFFFFF"/>
          </a:solidFill>
          <a:latin typeface="Helvetica Neue Light" charset="0"/>
          <a:ea typeface="Helvetica Neue Light" charset="0"/>
          <a:cs typeface="Helvetica Neue Light" charset="0"/>
        </a:defRPr>
      </a:lvl1pPr>
      <a:lvl2pPr marL="230701"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2pPr>
      <a:lvl3pPr marL="529127"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3pPr>
      <a:lvl4pPr marL="833906" indent="-224350"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4pPr>
      <a:lvl5pPr marL="1070953"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www.gartner.com/doc/reprints?id=1-3TKD8OH&amp;ct=170215&amp;st=sb" TargetMode="External"/><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hyperlink" Target="http://tinyurl.com/airbnbNotebook" TargetMode="External"/><Relationship Id="rId4" Type="http://schemas.openxmlformats.org/officeDocument/2006/relationships/hyperlink" Target="https://kurlare.shinyapps.io/airbnbml/" TargetMode="External"/><Relationship Id="rId5" Type="http://schemas.openxmlformats.org/officeDocument/2006/relationships/hyperlink" Target="https://www.ibm.com/watson/developer/" TargetMode="External"/><Relationship Id="rId6" Type="http://schemas.openxmlformats.org/officeDocument/2006/relationships/hyperlink" Target="http://tinyurl.com/watsonNLUtoR" TargetMode="External"/><Relationship Id="rId7" Type="http://schemas.openxmlformats.org/officeDocument/2006/relationships/hyperlink" Target="https://github.com/IBMDataScience/R4WML" TargetMode="External"/><Relationship Id="rId1" Type="http://schemas.openxmlformats.org/officeDocument/2006/relationships/slideLayout" Target="../slideLayouts/slideLayout19.xml"/><Relationship Id="rId2" Type="http://schemas.openxmlformats.org/officeDocument/2006/relationships/hyperlink" Target="mailto:Rafi.kurlansik@ibm.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image" Target="../media/image16.jpeg"/><Relationship Id="rId13" Type="http://schemas.openxmlformats.org/officeDocument/2006/relationships/image" Target="../media/image17.jpeg"/><Relationship Id="rId14" Type="http://schemas.microsoft.com/office/2007/relationships/hdphoto" Target="../media/hdphoto1.wdp"/><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emf"/><Relationship Id="rId9" Type="http://schemas.openxmlformats.org/officeDocument/2006/relationships/image" Target="../media/image13.jpeg"/><Relationship Id="rId10"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0340" y="360429"/>
            <a:ext cx="10306536" cy="731771"/>
          </a:xfrm>
        </p:spPr>
        <p:txBody>
          <a:bodyPr/>
          <a:lstStyle/>
          <a:p>
            <a:r>
              <a:rPr lang="en-US" sz="4800" dirty="0" smtClean="0">
                <a:latin typeface="Helvetica Neue Thin" charset="0"/>
                <a:ea typeface="Helvetica Neue Thin" charset="0"/>
                <a:cs typeface="Helvetica Neue Thin" charset="0"/>
              </a:rPr>
              <a:t>Finding Inefficiencies in Airbnb Markets</a:t>
            </a:r>
            <a:endParaRPr lang="en-US" sz="2000" dirty="0">
              <a:solidFill>
                <a:schemeClr val="bg1"/>
              </a:solidFill>
            </a:endParaRPr>
          </a:p>
        </p:txBody>
      </p:sp>
      <p:sp>
        <p:nvSpPr>
          <p:cNvPr id="2" name="TextBox 1"/>
          <p:cNvSpPr txBox="1"/>
          <p:nvPr/>
        </p:nvSpPr>
        <p:spPr>
          <a:xfrm>
            <a:off x="530340" y="5416034"/>
            <a:ext cx="6187960" cy="1077218"/>
          </a:xfrm>
          <a:prstGeom prst="rect">
            <a:avLst/>
          </a:prstGeom>
          <a:noFill/>
        </p:spPr>
        <p:txBody>
          <a:bodyPr wrap="square" rtlCol="0">
            <a:spAutoFit/>
          </a:bodyPr>
          <a:lstStyle/>
          <a:p>
            <a:endParaRPr lang="en-US" dirty="0" smtClean="0">
              <a:solidFill>
                <a:schemeClr val="bg1"/>
              </a:solidFill>
              <a:latin typeface="Helvetica Neue Thin" charset="0"/>
              <a:ea typeface="Helvetica Neue Thin" charset="0"/>
              <a:cs typeface="Helvetica Neue Thin" charset="0"/>
            </a:endParaRPr>
          </a:p>
          <a:p>
            <a:r>
              <a:rPr lang="en-US" dirty="0" smtClean="0">
                <a:solidFill>
                  <a:schemeClr val="bg1"/>
                </a:solidFill>
                <a:latin typeface="Helvetica Neue Thin" charset="0"/>
                <a:ea typeface="Helvetica Neue Thin" charset="0"/>
                <a:cs typeface="Helvetica Neue Thin" charset="0"/>
              </a:rPr>
              <a:t>Rafi </a:t>
            </a:r>
            <a:r>
              <a:rPr lang="en-US" dirty="0" err="1" smtClean="0">
                <a:solidFill>
                  <a:schemeClr val="bg1"/>
                </a:solidFill>
                <a:latin typeface="Helvetica Neue Thin" charset="0"/>
                <a:ea typeface="Helvetica Neue Thin" charset="0"/>
                <a:cs typeface="Helvetica Neue Thin" charset="0"/>
              </a:rPr>
              <a:t>Kurlansik</a:t>
            </a:r>
            <a:r>
              <a:rPr lang="en-US" dirty="0" smtClean="0">
                <a:solidFill>
                  <a:schemeClr val="bg1"/>
                </a:solidFill>
                <a:latin typeface="Helvetica Neue Thin" charset="0"/>
                <a:ea typeface="Helvetica Neue Thin" charset="0"/>
                <a:cs typeface="Helvetica Neue Thin" charset="0"/>
              </a:rPr>
              <a:t>, </a:t>
            </a:r>
            <a:r>
              <a:rPr lang="en-US" i="1" dirty="0" smtClean="0">
                <a:solidFill>
                  <a:schemeClr val="bg1"/>
                </a:solidFill>
                <a:latin typeface="Helvetica Neue Thin" charset="0"/>
                <a:ea typeface="Helvetica Neue Thin" charset="0"/>
                <a:cs typeface="Helvetica Neue Thin" charset="0"/>
              </a:rPr>
              <a:t>ACSS Industrial Market</a:t>
            </a:r>
            <a:endParaRPr lang="en-US" i="1" dirty="0">
              <a:solidFill>
                <a:schemeClr val="bg1"/>
              </a:solidFill>
              <a:latin typeface="Helvetica Neue Thin" charset="0"/>
              <a:ea typeface="Helvetica Neue Thin" charset="0"/>
              <a:cs typeface="Helvetica Neue Thin" charset="0"/>
            </a:endParaRPr>
          </a:p>
          <a:p>
            <a:endParaRPr lang="en-US" sz="2800" dirty="0" smtClean="0">
              <a:solidFill>
                <a:schemeClr val="bg1"/>
              </a:solidFill>
              <a:latin typeface="Helvetica Neue Thin" charset="0"/>
              <a:ea typeface="Helvetica Neue Thin" charset="0"/>
              <a:cs typeface="Helvetica Neue Thin" charset="0"/>
            </a:endParaRPr>
          </a:p>
        </p:txBody>
      </p:sp>
      <p:sp>
        <p:nvSpPr>
          <p:cNvPr id="4" name="TextBox 3"/>
          <p:cNvSpPr txBox="1"/>
          <p:nvPr/>
        </p:nvSpPr>
        <p:spPr>
          <a:xfrm>
            <a:off x="530340" y="6123920"/>
            <a:ext cx="1930337" cy="369332"/>
          </a:xfrm>
          <a:prstGeom prst="rect">
            <a:avLst/>
          </a:prstGeom>
          <a:noFill/>
        </p:spPr>
        <p:txBody>
          <a:bodyPr wrap="none" rtlCol="0">
            <a:spAutoFit/>
          </a:bodyPr>
          <a:lstStyle/>
          <a:p>
            <a:r>
              <a:rPr lang="en-US" dirty="0" smtClean="0">
                <a:solidFill>
                  <a:srgbClr val="5AAAFA"/>
                </a:solidFill>
                <a:latin typeface="Helvetica Neue Thin" charset="0"/>
                <a:ea typeface="Helvetica Neue Thin" charset="0"/>
                <a:cs typeface="Helvetica Neue Thin" charset="0"/>
              </a:rPr>
              <a:t>October 26, 2017</a:t>
            </a:r>
            <a:endParaRPr lang="en-US" dirty="0">
              <a:solidFill>
                <a:srgbClr val="5AAAFA"/>
              </a:solidFill>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403015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39" y="360428"/>
            <a:ext cx="7652766" cy="1158406"/>
          </a:xfrm>
        </p:spPr>
        <p:txBody>
          <a:bodyPr/>
          <a:lstStyle/>
          <a:p>
            <a:r>
              <a:rPr lang="en-US" dirty="0" smtClean="0">
                <a:solidFill>
                  <a:schemeClr val="accent3"/>
                </a:solidFill>
              </a:rPr>
              <a:t>Key Successes</a:t>
            </a:r>
            <a:br>
              <a:rPr lang="en-US" dirty="0" smtClean="0">
                <a:solidFill>
                  <a:schemeClr val="accent3"/>
                </a:solidFill>
              </a:rPr>
            </a:br>
            <a:r>
              <a:rPr lang="en-US" dirty="0" smtClean="0">
                <a:solidFill>
                  <a:schemeClr val="accent3"/>
                </a:solidFill>
              </a:rPr>
              <a:t/>
            </a:r>
            <a:br>
              <a:rPr lang="en-US" dirty="0" smtClean="0">
                <a:solidFill>
                  <a:schemeClr val="accent3"/>
                </a:solidFill>
              </a:rPr>
            </a:br>
            <a:r>
              <a:rPr lang="en-US" dirty="0">
                <a:solidFill>
                  <a:schemeClr val="accent3"/>
                </a:solidFill>
              </a:rPr>
              <a:t/>
            </a:r>
            <a:br>
              <a:rPr lang="en-US" dirty="0">
                <a:solidFill>
                  <a:schemeClr val="accent3"/>
                </a:solidFill>
              </a:rPr>
            </a:br>
            <a:r>
              <a:rPr lang="en-US" dirty="0" smtClean="0">
                <a:solidFill>
                  <a:schemeClr val="accent3"/>
                </a:solidFill>
              </a:rPr>
              <a:t/>
            </a:r>
            <a:br>
              <a:rPr lang="en-US" dirty="0" smtClean="0">
                <a:solidFill>
                  <a:schemeClr val="accent3"/>
                </a:solidFill>
              </a:rPr>
            </a:br>
            <a:endParaRPr lang="en-US" dirty="0">
              <a:solidFill>
                <a:schemeClr val="accent3"/>
              </a:solidFill>
            </a:endParaRPr>
          </a:p>
        </p:txBody>
      </p:sp>
      <p:sp>
        <p:nvSpPr>
          <p:cNvPr id="6" name="TextBox 5"/>
          <p:cNvSpPr txBox="1"/>
          <p:nvPr/>
        </p:nvSpPr>
        <p:spPr>
          <a:xfrm>
            <a:off x="438956" y="1205231"/>
            <a:ext cx="8025421" cy="5078313"/>
          </a:xfrm>
          <a:prstGeom prst="rect">
            <a:avLst/>
          </a:prstGeom>
          <a:noFill/>
        </p:spPr>
        <p:txBody>
          <a:bodyPr wrap="square" rtlCol="0">
            <a:spAutoFit/>
          </a:bodyPr>
          <a:lstStyle/>
          <a:p>
            <a:r>
              <a:rPr lang="en-US" i="1" dirty="0">
                <a:solidFill>
                  <a:schemeClr val="bg2"/>
                </a:solidFill>
              </a:rPr>
              <a:t>I.  </a:t>
            </a:r>
            <a:r>
              <a:rPr lang="en-US" i="1" dirty="0" smtClean="0">
                <a:solidFill>
                  <a:schemeClr val="bg2"/>
                </a:solidFill>
              </a:rPr>
              <a:t>We demonstrated </a:t>
            </a:r>
            <a:r>
              <a:rPr lang="en-US" i="1" dirty="0">
                <a:solidFill>
                  <a:schemeClr val="bg2"/>
                </a:solidFill>
              </a:rPr>
              <a:t>the </a:t>
            </a:r>
            <a:r>
              <a:rPr lang="en-US" i="1" dirty="0" smtClean="0">
                <a:solidFill>
                  <a:schemeClr val="bg2"/>
                </a:solidFill>
              </a:rPr>
              <a:t>practical business value </a:t>
            </a:r>
            <a:r>
              <a:rPr lang="en-US" i="1" dirty="0">
                <a:solidFill>
                  <a:schemeClr val="bg2"/>
                </a:solidFill>
              </a:rPr>
              <a:t>of </a:t>
            </a:r>
            <a:r>
              <a:rPr lang="en-US" i="1" dirty="0" smtClean="0">
                <a:solidFill>
                  <a:schemeClr val="bg2"/>
                </a:solidFill>
              </a:rPr>
              <a:t>machine learning</a:t>
            </a:r>
            <a:endParaRPr lang="en-US" i="1" dirty="0">
              <a:solidFill>
                <a:schemeClr val="bg2"/>
              </a:solidFill>
            </a:endParaRPr>
          </a:p>
          <a:p>
            <a:r>
              <a:rPr lang="en-US" dirty="0" smtClean="0">
                <a:solidFill>
                  <a:schemeClr val="bg1"/>
                </a:solidFill>
              </a:rPr>
              <a:t>By using real world data to show how data science improves the bottom line.</a:t>
            </a:r>
          </a:p>
          <a:p>
            <a:endParaRPr lang="en-US" dirty="0" smtClean="0">
              <a:solidFill>
                <a:schemeClr val="bg2"/>
              </a:solidFill>
            </a:endParaRPr>
          </a:p>
          <a:p>
            <a:endParaRPr lang="en-US" dirty="0" smtClean="0">
              <a:solidFill>
                <a:schemeClr val="bg2"/>
              </a:solidFill>
            </a:endParaRPr>
          </a:p>
          <a:p>
            <a:endParaRPr lang="en-US" dirty="0" smtClean="0">
              <a:solidFill>
                <a:schemeClr val="bg2"/>
              </a:solidFill>
            </a:endParaRPr>
          </a:p>
          <a:p>
            <a:endParaRPr lang="en-US" dirty="0" smtClean="0">
              <a:solidFill>
                <a:schemeClr val="bg2"/>
              </a:solidFill>
            </a:endParaRPr>
          </a:p>
          <a:p>
            <a:r>
              <a:rPr lang="en-US" i="1" dirty="0" smtClean="0">
                <a:solidFill>
                  <a:schemeClr val="bg2"/>
                </a:solidFill>
              </a:rPr>
              <a:t>II.  All stages of workflow were executed in DSX on IBM Cloud</a:t>
            </a:r>
          </a:p>
          <a:p>
            <a:r>
              <a:rPr lang="en-US" dirty="0" smtClean="0">
                <a:solidFill>
                  <a:schemeClr val="bg1"/>
                </a:solidFill>
              </a:rPr>
              <a:t>Setting up the project, finding the data, using notebook as narrative,  enriching web apps with Watson APIs – all were built and managed inside DSX.</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 </a:t>
            </a:r>
            <a:r>
              <a:rPr lang="en-US" dirty="0">
                <a:solidFill>
                  <a:schemeClr val="bg1"/>
                </a:solidFill>
              </a:rPr>
              <a:t/>
            </a:r>
            <a:br>
              <a:rPr lang="en-US" dirty="0">
                <a:solidFill>
                  <a:schemeClr val="bg1"/>
                </a:solidFill>
              </a:rPr>
            </a:br>
            <a:r>
              <a:rPr lang="en-US" i="1" dirty="0" smtClean="0">
                <a:solidFill>
                  <a:schemeClr val="bg2"/>
                </a:solidFill>
              </a:rPr>
              <a:t>III. Operationalized models with Watson ML &amp; Open Source</a:t>
            </a:r>
          </a:p>
          <a:p>
            <a:r>
              <a:rPr lang="en-US" dirty="0" smtClean="0">
                <a:solidFill>
                  <a:schemeClr val="bg1"/>
                </a:solidFill>
              </a:rPr>
              <a:t>Trained &amp; deployed predictive models via WML and open source.</a:t>
            </a:r>
          </a:p>
          <a:p>
            <a:r>
              <a:rPr lang="en-US" dirty="0">
                <a:solidFill>
                  <a:schemeClr val="bg1"/>
                </a:solidFill>
              </a:rPr>
              <a:t/>
            </a:r>
            <a:br>
              <a:rPr lang="en-US" dirty="0">
                <a:solidFill>
                  <a:schemeClr val="bg1"/>
                </a:solidFill>
              </a:rPr>
            </a:br>
            <a:endParaRPr lang="en-US" dirty="0">
              <a:solidFill>
                <a:schemeClr val="bg1"/>
              </a:solidFill>
              <a:latin typeface="Helvetica Neue Light" charset="0"/>
              <a:ea typeface="Helvetica Neue Light" charset="0"/>
              <a:cs typeface="Helvetica Neue Light" charset="0"/>
            </a:endParaRPr>
          </a:p>
        </p:txBody>
      </p:sp>
      <p:pic>
        <p:nvPicPr>
          <p:cNvPr id="11" name="Picture 10"/>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8907881" y="677904"/>
            <a:ext cx="1681859" cy="1681859"/>
          </a:xfrm>
          <a:prstGeom prst="rect">
            <a:avLst/>
          </a:prstGeom>
        </p:spPr>
      </p:pic>
      <p:pic>
        <p:nvPicPr>
          <p:cNvPr id="12" name="Picture 11"/>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07881" y="4422410"/>
            <a:ext cx="1452755" cy="1452755"/>
          </a:xfrm>
          <a:prstGeom prst="rect">
            <a:avLst/>
          </a:prstGeom>
        </p:spPr>
      </p:pic>
      <p:pic>
        <p:nvPicPr>
          <p:cNvPr id="13" name="Picture 12"/>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07881" y="2591803"/>
            <a:ext cx="1598567" cy="1598567"/>
          </a:xfrm>
          <a:prstGeom prst="rect">
            <a:avLst/>
          </a:prstGeom>
        </p:spPr>
      </p:pic>
    </p:spTree>
    <p:extLst>
      <p:ext uri="{BB962C8B-B14F-4D97-AF65-F5344CB8AC3E}">
        <p14:creationId xmlns:p14="http://schemas.microsoft.com/office/powerpoint/2010/main" val="1464965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780"/>
            <a:ext cx="9789041" cy="1140968"/>
          </a:xfrm>
        </p:spPr>
        <p:txBody>
          <a:bodyPr/>
          <a:lstStyle/>
          <a:p>
            <a:pPr algn="ctr"/>
            <a:r>
              <a:rPr lang="en-US" sz="2400" i="1" dirty="0" smtClean="0">
                <a:solidFill>
                  <a:srgbClr val="009EE2"/>
                </a:solidFill>
                <a:latin typeface="Arial"/>
                <a:ea typeface="Arial"/>
                <a:cs typeface="Arial"/>
                <a:sym typeface="Arial"/>
              </a:rPr>
              <a:t>Finding Inefficiencies in Airbnb Markets – </a:t>
            </a:r>
            <a:r>
              <a:rPr lang="en-US" sz="2400" dirty="0" smtClean="0">
                <a:solidFill>
                  <a:srgbClr val="009EE2"/>
                </a:solidFill>
                <a:latin typeface="Arial"/>
                <a:ea typeface="Arial"/>
                <a:cs typeface="Arial"/>
                <a:sym typeface="Arial"/>
              </a:rPr>
              <a:t>Playing to </a:t>
            </a:r>
            <a:r>
              <a:rPr lang="en-US" sz="2400" dirty="0" smtClean="0">
                <a:solidFill>
                  <a:srgbClr val="009EE2"/>
                </a:solidFill>
                <a:latin typeface="Arial"/>
                <a:ea typeface="Arial"/>
                <a:cs typeface="Arial"/>
                <a:sym typeface="Arial"/>
              </a:rPr>
              <a:t>IBM </a:t>
            </a:r>
            <a:r>
              <a:rPr lang="en-US" sz="2400" dirty="0" smtClean="0">
                <a:solidFill>
                  <a:srgbClr val="009EE2"/>
                </a:solidFill>
                <a:latin typeface="Arial"/>
                <a:ea typeface="Arial"/>
                <a:cs typeface="Arial"/>
                <a:sym typeface="Arial"/>
              </a:rPr>
              <a:t>Strengths</a:t>
            </a:r>
            <a:endParaRPr lang="en-US" sz="2400" dirty="0">
              <a:solidFill>
                <a:srgbClr val="009EE2"/>
              </a:solidFill>
              <a:latin typeface="Arial"/>
              <a:ea typeface="Arial"/>
              <a:cs typeface="Arial"/>
              <a:sym typeface="Arial"/>
            </a:endParaRPr>
          </a:p>
        </p:txBody>
      </p:sp>
      <p:grpSp>
        <p:nvGrpSpPr>
          <p:cNvPr id="9" name="Group 8"/>
          <p:cNvGrpSpPr/>
          <p:nvPr/>
        </p:nvGrpSpPr>
        <p:grpSpPr>
          <a:xfrm>
            <a:off x="8094353" y="1799731"/>
            <a:ext cx="3328154" cy="3561644"/>
            <a:chOff x="2640101" y="976311"/>
            <a:chExt cx="3155789" cy="3633923"/>
          </a:xfrm>
        </p:grpSpPr>
        <p:sp>
          <p:nvSpPr>
            <p:cNvPr id="17" name="TextBox 16"/>
            <p:cNvSpPr txBox="1"/>
            <p:nvPr/>
          </p:nvSpPr>
          <p:spPr>
            <a:xfrm>
              <a:off x="2640101" y="976311"/>
              <a:ext cx="2913914" cy="471034"/>
            </a:xfrm>
            <a:prstGeom prst="rect">
              <a:avLst/>
            </a:prstGeom>
            <a:noFill/>
          </p:spPr>
          <p:txBody>
            <a:bodyPr wrap="square" rtlCol="0">
              <a:spAutoFit/>
            </a:bodyPr>
            <a:lstStyle/>
            <a:p>
              <a:r>
                <a:rPr lang="en-US" sz="1200" b="1" dirty="0">
                  <a:solidFill>
                    <a:schemeClr val="accent3"/>
                  </a:solidFill>
                </a:rPr>
                <a:t>Forrester Wave </a:t>
              </a:r>
              <a:r>
                <a:rPr lang="en-US" sz="1200" b="1" dirty="0" smtClean="0">
                  <a:solidFill>
                    <a:schemeClr val="accent3"/>
                  </a:solidFill>
                </a:rPr>
                <a:t>2017</a:t>
              </a:r>
              <a:endParaRPr lang="en-US" sz="1200" b="1" dirty="0">
                <a:solidFill>
                  <a:schemeClr val="accent3"/>
                </a:solidFill>
              </a:endParaRPr>
            </a:p>
            <a:p>
              <a:r>
                <a:rPr lang="en-US" sz="1200" dirty="0">
                  <a:solidFill>
                    <a:schemeClr val="accent3"/>
                  </a:solidFill>
                </a:rPr>
                <a:t>Insight Platforms-As-A-Service</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8294" y="1481256"/>
              <a:ext cx="3107596" cy="3128978"/>
            </a:xfrm>
            <a:prstGeom prst="rect">
              <a:avLst/>
            </a:prstGeom>
          </p:spPr>
        </p:pic>
      </p:grpSp>
      <p:sp>
        <p:nvSpPr>
          <p:cNvPr id="6" name="Rectangle 2"/>
          <p:cNvSpPr txBox="1">
            <a:spLocks noChangeArrowheads="1"/>
          </p:cNvSpPr>
          <p:nvPr/>
        </p:nvSpPr>
        <p:spPr bwMode="auto">
          <a:xfrm>
            <a:off x="704841" y="2504701"/>
            <a:ext cx="3637625" cy="313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1" rIns="68580" bIns="34291"/>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altLang="en-US" sz="1600" kern="0" dirty="0">
                <a:solidFill>
                  <a:schemeClr val="tx1"/>
                </a:solidFill>
                <a:latin typeface="+mn-lt"/>
                <a:ea typeface="HelvNeue Light for IBM" charset="0"/>
                <a:cs typeface="HelvNeue Light for IBM" charset="0"/>
              </a:rPr>
              <a:t>IBM is positioned as a Leader in the 2017 Gartner Magic Quadrant for Data Science Platforms, based on its ability to execute and completeness of vision.</a:t>
            </a:r>
          </a:p>
          <a:p>
            <a:pPr eaLnBrk="1" hangingPunct="1">
              <a:defRPr/>
            </a:pPr>
            <a:r>
              <a:rPr lang="en-US" altLang="en-US" sz="1600" kern="0" dirty="0">
                <a:solidFill>
                  <a:schemeClr val="tx1"/>
                </a:solidFill>
                <a:latin typeface="+mn-lt"/>
                <a:ea typeface="HelvNeue Light for IBM" charset="0"/>
                <a:cs typeface="HelvNeue Light for IBM" charset="0"/>
              </a:rPr>
              <a:t> </a:t>
            </a:r>
          </a:p>
          <a:p>
            <a:pPr>
              <a:defRPr/>
            </a:pPr>
            <a:r>
              <a:rPr lang="en-US" altLang="en-US" sz="1600" kern="0" dirty="0">
                <a:solidFill>
                  <a:schemeClr val="tx1"/>
                </a:solidFill>
                <a:latin typeface="+mn-lt"/>
                <a:ea typeface="HelvNeue Light for IBM" charset="0"/>
                <a:cs typeface="HelvNeue Light for IBM" charset="0"/>
              </a:rPr>
              <a:t>IBM is positioned highest in execution and furthest in vision within the Leaders Quadrant.</a:t>
            </a:r>
          </a:p>
          <a:p>
            <a:pPr>
              <a:defRPr/>
            </a:pPr>
            <a:endParaRPr lang="en-US" altLang="en-US" sz="1600" kern="0" dirty="0">
              <a:solidFill>
                <a:schemeClr val="tx1"/>
              </a:solidFill>
              <a:latin typeface="+mn-lt"/>
              <a:ea typeface="HelvNeue Light for IBM" charset="0"/>
              <a:cs typeface="HelvNeue Light for IBM" charset="0"/>
            </a:endParaRPr>
          </a:p>
          <a:p>
            <a:pPr>
              <a:defRPr/>
            </a:pPr>
            <a:r>
              <a:rPr lang="en-US" altLang="en-US" sz="1600" kern="0" dirty="0">
                <a:solidFill>
                  <a:schemeClr val="tx1"/>
                </a:solidFill>
                <a:latin typeface="+mn-lt"/>
                <a:ea typeface="HelvNeue Light for IBM" charset="0"/>
                <a:cs typeface="HelvNeue Light for IBM" charset="0"/>
              </a:rPr>
              <a:t>This is the fourth consecutive year for IBM to be recognized as a leader in this report.  </a:t>
            </a:r>
          </a:p>
          <a:p>
            <a:pPr eaLnBrk="1" hangingPunct="1">
              <a:defRPr/>
            </a:pPr>
            <a:endParaRPr lang="en-US" altLang="en-US" sz="1600" kern="0" dirty="0">
              <a:solidFill>
                <a:schemeClr val="tx1"/>
              </a:solidFill>
              <a:latin typeface="+mn-lt"/>
              <a:ea typeface="HelvNeue Light for IBM" charset="0"/>
              <a:cs typeface="HelvNeue Light for IBM" charset="0"/>
            </a:endParaRPr>
          </a:p>
        </p:txBody>
      </p:sp>
      <p:sp>
        <p:nvSpPr>
          <p:cNvPr id="7" name="TextBox 6"/>
          <p:cNvSpPr txBox="1"/>
          <p:nvPr/>
        </p:nvSpPr>
        <p:spPr>
          <a:xfrm>
            <a:off x="594780" y="5808006"/>
            <a:ext cx="3291286" cy="300339"/>
          </a:xfrm>
          <a:prstGeom prst="rect">
            <a:avLst/>
          </a:prstGeom>
          <a:noFill/>
        </p:spPr>
        <p:txBody>
          <a:bodyPr wrap="none" rtlCol="0">
            <a:spAutoFit/>
          </a:bodyPr>
          <a:lstStyle/>
          <a:p>
            <a:r>
              <a:rPr lang="en-US" sz="676" dirty="0">
                <a:solidFill>
                  <a:schemeClr val="accent2"/>
                </a:solidFill>
              </a:rPr>
              <a:t>Source: </a:t>
            </a:r>
            <a:r>
              <a:rPr lang="en-US" sz="676" dirty="0">
                <a:solidFill>
                  <a:schemeClr val="accent2"/>
                </a:solidFill>
                <a:hlinkClick r:id="rId4"/>
              </a:rPr>
              <a:t>https://www.gartner.com/doc/reprints?id=1-3TKD8OH&amp;ct=170215&amp;st=sb</a:t>
            </a:r>
            <a:endParaRPr lang="en-US" sz="676" dirty="0">
              <a:solidFill>
                <a:schemeClr val="accent2"/>
              </a:solidFill>
            </a:endParaRPr>
          </a:p>
          <a:p>
            <a:r>
              <a:rPr lang="en-US" sz="676" dirty="0">
                <a:solidFill>
                  <a:schemeClr val="accent2"/>
                </a:solidFill>
              </a:rPr>
              <a:t>http://</a:t>
            </a:r>
            <a:r>
              <a:rPr lang="en-US" sz="676" dirty="0" err="1">
                <a:solidFill>
                  <a:schemeClr val="accent2"/>
                </a:solidFill>
              </a:rPr>
              <a:t>www.developerweek.com</a:t>
            </a:r>
            <a:r>
              <a:rPr lang="en-US" sz="676" dirty="0">
                <a:solidFill>
                  <a:schemeClr val="accent2"/>
                </a:solidFill>
              </a:rPr>
              <a:t>/awards/2017-devies-award-winners/</a:t>
            </a:r>
          </a:p>
        </p:txBody>
      </p:sp>
      <p:pic>
        <p:nvPicPr>
          <p:cNvPr id="10" name="Picture 9" descr="301536_0001.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9074" y="2254956"/>
            <a:ext cx="3152182" cy="3152182"/>
          </a:xfrm>
          <a:prstGeom prst="rect">
            <a:avLst/>
          </a:prstGeom>
        </p:spPr>
      </p:pic>
      <p:sp>
        <p:nvSpPr>
          <p:cNvPr id="11" name="TextBox 10"/>
          <p:cNvSpPr txBox="1"/>
          <p:nvPr/>
        </p:nvSpPr>
        <p:spPr>
          <a:xfrm>
            <a:off x="473398" y="1796383"/>
            <a:ext cx="2329484" cy="461921"/>
          </a:xfrm>
          <a:prstGeom prst="rect">
            <a:avLst/>
          </a:prstGeom>
          <a:noFill/>
        </p:spPr>
        <p:txBody>
          <a:bodyPr wrap="none" rtlCol="0">
            <a:spAutoFit/>
          </a:bodyPr>
          <a:lstStyle/>
          <a:p>
            <a:r>
              <a:rPr lang="en-US" sz="1201" b="1" dirty="0">
                <a:solidFill>
                  <a:schemeClr val="accent2"/>
                </a:solidFill>
              </a:rPr>
              <a:t>Gartner Magic Quadrant 2017</a:t>
            </a:r>
          </a:p>
          <a:p>
            <a:r>
              <a:rPr lang="en-US" sz="1201" dirty="0">
                <a:solidFill>
                  <a:schemeClr val="accent2"/>
                </a:solidFill>
              </a:rPr>
              <a:t>Data Science Platforms</a:t>
            </a:r>
          </a:p>
        </p:txBody>
      </p:sp>
      <p:sp>
        <p:nvSpPr>
          <p:cNvPr id="12" name="TextBox 11"/>
          <p:cNvSpPr txBox="1"/>
          <p:nvPr/>
        </p:nvSpPr>
        <p:spPr>
          <a:xfrm>
            <a:off x="4187724" y="1810449"/>
            <a:ext cx="3045079" cy="461921"/>
          </a:xfrm>
          <a:prstGeom prst="rect">
            <a:avLst/>
          </a:prstGeom>
          <a:noFill/>
        </p:spPr>
        <p:txBody>
          <a:bodyPr wrap="square" rtlCol="0">
            <a:spAutoFit/>
          </a:bodyPr>
          <a:lstStyle/>
          <a:p>
            <a:r>
              <a:rPr lang="en-US" sz="1201" b="1" dirty="0">
                <a:solidFill>
                  <a:schemeClr val="accent2"/>
                </a:solidFill>
              </a:rPr>
              <a:t>Forrester Wave 2017</a:t>
            </a:r>
          </a:p>
          <a:p>
            <a:r>
              <a:rPr lang="en-US" sz="1201" dirty="0">
                <a:solidFill>
                  <a:schemeClr val="accent2"/>
                </a:solidFill>
              </a:rPr>
              <a:t>Predictive Analytics &amp; Machine Learning</a:t>
            </a:r>
          </a:p>
        </p:txBody>
      </p:sp>
      <p:pic>
        <p:nvPicPr>
          <p:cNvPr id="13" name="Picture 12"/>
          <p:cNvPicPr>
            <a:picLocks noChangeAspect="1"/>
          </p:cNvPicPr>
          <p:nvPr/>
        </p:nvPicPr>
        <p:blipFill>
          <a:blip r:embed="rId6"/>
          <a:stretch>
            <a:fillRect/>
          </a:stretch>
        </p:blipFill>
        <p:spPr>
          <a:xfrm>
            <a:off x="4267879" y="2261396"/>
            <a:ext cx="3230006" cy="3068504"/>
          </a:xfrm>
          <a:prstGeom prst="rect">
            <a:avLst/>
          </a:prstGeom>
        </p:spPr>
      </p:pic>
    </p:spTree>
    <p:extLst>
      <p:ext uri="{BB962C8B-B14F-4D97-AF65-F5344CB8AC3E}">
        <p14:creationId xmlns:p14="http://schemas.microsoft.com/office/powerpoint/2010/main" val="726954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557" y="746969"/>
            <a:ext cx="5930962" cy="6093976"/>
          </a:xfrm>
          <a:prstGeom prst="rect">
            <a:avLst/>
          </a:prstGeom>
          <a:noFill/>
        </p:spPr>
        <p:txBody>
          <a:bodyPr wrap="square" rtlCol="0">
            <a:spAutoFit/>
          </a:bodyPr>
          <a:lstStyle/>
          <a:p>
            <a:r>
              <a:rPr lang="en-US" sz="4000" dirty="0" smtClean="0">
                <a:solidFill>
                  <a:schemeClr val="accent3"/>
                </a:solidFill>
                <a:latin typeface="Helvetica Neue Light" charset="0"/>
                <a:ea typeface="Helvetica Neue Light" charset="0"/>
                <a:cs typeface="Helvetica Neue Light" charset="0"/>
              </a:rPr>
              <a:t>Thank You!</a:t>
            </a:r>
          </a:p>
          <a:p>
            <a:endParaRPr lang="en-US" sz="2800" dirty="0">
              <a:solidFill>
                <a:schemeClr val="bg1"/>
              </a:solidFill>
              <a:latin typeface="Helvetica Neue Light" charset="0"/>
              <a:ea typeface="Helvetica Neue Light" charset="0"/>
              <a:cs typeface="Helvetica Neue Light" charset="0"/>
            </a:endParaRPr>
          </a:p>
          <a:p>
            <a:r>
              <a:rPr lang="en-US" sz="1400" dirty="0" smtClean="0">
                <a:solidFill>
                  <a:schemeClr val="bg2"/>
                </a:solidFill>
                <a:latin typeface="Helvetica Neue Light" charset="0"/>
                <a:ea typeface="Helvetica Neue Light" charset="0"/>
                <a:cs typeface="Helvetica Neue Light" charset="0"/>
              </a:rPr>
              <a:t>Questions?  Contact me!</a:t>
            </a:r>
            <a:endParaRPr lang="en-US" sz="1400" dirty="0" smtClean="0">
              <a:solidFill>
                <a:schemeClr val="bg1"/>
              </a:solidFill>
              <a:latin typeface="Helvetica Neue Light" charset="0"/>
              <a:ea typeface="Helvetica Neue Light" charset="0"/>
              <a:cs typeface="Helvetica Neue Light" charset="0"/>
            </a:endParaRPr>
          </a:p>
          <a:p>
            <a:r>
              <a:rPr lang="en-US" sz="1400" dirty="0" smtClean="0">
                <a:solidFill>
                  <a:schemeClr val="bg1"/>
                </a:solidFill>
                <a:latin typeface="Helvetica Neue Light" charset="0"/>
                <a:ea typeface="Helvetica Neue Light" charset="0"/>
                <a:cs typeface="Helvetica Neue Light" charset="0"/>
              </a:rPr>
              <a:t>Email:</a:t>
            </a:r>
            <a:r>
              <a:rPr lang="en-US" sz="1400" dirty="0">
                <a:solidFill>
                  <a:schemeClr val="bg1"/>
                </a:solidFill>
                <a:latin typeface="Helvetica Neue Light" charset="0"/>
                <a:ea typeface="Helvetica Neue Light" charset="0"/>
                <a:cs typeface="Helvetica Neue Light" charset="0"/>
              </a:rPr>
              <a:t> </a:t>
            </a:r>
            <a:r>
              <a:rPr lang="en-US" sz="1400" dirty="0" smtClean="0">
                <a:solidFill>
                  <a:schemeClr val="accent3"/>
                </a:solidFill>
                <a:latin typeface="Helvetica Neue Light" charset="0"/>
                <a:ea typeface="Helvetica Neue Light" charset="0"/>
                <a:cs typeface="Helvetica Neue Light" charset="0"/>
                <a:hlinkClick r:id="rId2"/>
              </a:rPr>
              <a:t>Rafi.kurlansik@ibm.com</a:t>
            </a:r>
            <a:endParaRPr lang="en-US" sz="1400" dirty="0" smtClean="0">
              <a:solidFill>
                <a:schemeClr val="accent3"/>
              </a:solidFill>
              <a:latin typeface="Helvetica Neue Light" charset="0"/>
              <a:ea typeface="Helvetica Neue Light" charset="0"/>
              <a:cs typeface="Helvetica Neue Light" charset="0"/>
            </a:endParaRPr>
          </a:p>
          <a:p>
            <a:endParaRPr lang="en-US" sz="1400" dirty="0">
              <a:solidFill>
                <a:schemeClr val="accent3"/>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endParaRPr lang="en-US" sz="1400" dirty="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endParaRPr lang="en-US" sz="1400" dirty="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endParaRPr lang="en-US" sz="1400" dirty="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r>
              <a:rPr lang="en-US" sz="1400" u="sng" dirty="0" smtClean="0">
                <a:solidFill>
                  <a:schemeClr val="bg2"/>
                </a:solidFill>
                <a:latin typeface="Helvetica Neue Light" charset="0"/>
                <a:ea typeface="Helvetica Neue Light" charset="0"/>
                <a:cs typeface="Helvetica Neue Light" charset="0"/>
              </a:rPr>
              <a:t>Additional Resources:</a:t>
            </a:r>
          </a:p>
          <a:p>
            <a:endParaRPr lang="en-US" sz="1400" u="sng" dirty="0" smtClean="0">
              <a:solidFill>
                <a:schemeClr val="bg1"/>
              </a:solidFill>
              <a:latin typeface="Helvetica Neue Light" charset="0"/>
              <a:ea typeface="Helvetica Neue Light" charset="0"/>
              <a:cs typeface="Helvetica Neue Light" charset="0"/>
            </a:endParaRPr>
          </a:p>
          <a:p>
            <a:r>
              <a:rPr lang="en-US" sz="1400" dirty="0" smtClean="0">
                <a:solidFill>
                  <a:schemeClr val="bg1"/>
                </a:solidFill>
                <a:latin typeface="Helvetica Neue Light" charset="0"/>
                <a:ea typeface="Helvetica Neue Light" charset="0"/>
                <a:cs typeface="Helvetica Neue Light" charset="0"/>
              </a:rPr>
              <a:t>Airbnb Notebook: </a:t>
            </a:r>
            <a:r>
              <a:rPr lang="en-US" sz="1400" dirty="0" smtClean="0">
                <a:solidFill>
                  <a:schemeClr val="bg1"/>
                </a:solidFill>
                <a:latin typeface="Helvetica Neue Light" charset="0"/>
                <a:ea typeface="Helvetica Neue Light" charset="0"/>
                <a:cs typeface="Helvetica Neue Light" charset="0"/>
                <a:hlinkClick r:id="rId3"/>
              </a:rPr>
              <a:t>http://tinyurl.com/airbnbNotebook</a:t>
            </a:r>
            <a:endParaRPr lang="en-US" sz="1400" dirty="0" smtClean="0">
              <a:solidFill>
                <a:schemeClr val="bg1"/>
              </a:solidFill>
              <a:latin typeface="Helvetica Neue Light" charset="0"/>
              <a:ea typeface="Helvetica Neue Light" charset="0"/>
              <a:cs typeface="Helvetica Neue Light" charset="0"/>
            </a:endParaRPr>
          </a:p>
          <a:p>
            <a:r>
              <a:rPr lang="en-US" sz="1400" dirty="0">
                <a:solidFill>
                  <a:schemeClr val="bg1"/>
                </a:solidFill>
                <a:latin typeface="Helvetica Neue Light" charset="0"/>
                <a:ea typeface="Helvetica Neue Light" charset="0"/>
                <a:cs typeface="Helvetica Neue Light" charset="0"/>
              </a:rPr>
              <a:t>Shiny </a:t>
            </a:r>
            <a:r>
              <a:rPr lang="en-US" sz="1400" dirty="0" smtClean="0">
                <a:solidFill>
                  <a:schemeClr val="bg1"/>
                </a:solidFill>
                <a:latin typeface="Helvetica Neue Light" charset="0"/>
                <a:ea typeface="Helvetica Neue Light" charset="0"/>
                <a:cs typeface="Helvetica Neue Light" charset="0"/>
              </a:rPr>
              <a:t>App</a:t>
            </a:r>
            <a:r>
              <a:rPr lang="en-US" sz="1400" dirty="0">
                <a:solidFill>
                  <a:schemeClr val="bg1"/>
                </a:solidFill>
                <a:latin typeface="Helvetica Neue Light" charset="0"/>
                <a:ea typeface="Helvetica Neue Light" charset="0"/>
                <a:cs typeface="Helvetica Neue Light" charset="0"/>
              </a:rPr>
              <a:t>: </a:t>
            </a:r>
            <a:r>
              <a:rPr lang="en-US" sz="1400" dirty="0">
                <a:solidFill>
                  <a:schemeClr val="bg1"/>
                </a:solidFill>
                <a:latin typeface="Helvetica Neue Light" charset="0"/>
                <a:ea typeface="Helvetica Neue Light" charset="0"/>
                <a:cs typeface="Helvetica Neue Light" charset="0"/>
                <a:hlinkClick r:id="rId4"/>
              </a:rPr>
              <a:t>https://kurlare.shinyapps.io/airbnbml</a:t>
            </a:r>
            <a:r>
              <a:rPr lang="en-US" sz="1400" dirty="0" smtClean="0">
                <a:solidFill>
                  <a:schemeClr val="bg1"/>
                </a:solidFill>
                <a:latin typeface="Helvetica Neue Light" charset="0"/>
                <a:ea typeface="Helvetica Neue Light" charset="0"/>
                <a:cs typeface="Helvetica Neue Light" charset="0"/>
                <a:hlinkClick r:id="rId4"/>
              </a:rPr>
              <a:t>/</a:t>
            </a:r>
            <a:endParaRPr lang="en-US" sz="1400" dirty="0" smtClean="0">
              <a:solidFill>
                <a:schemeClr val="bg1"/>
              </a:solidFill>
              <a:latin typeface="Helvetica Neue Light" charset="0"/>
              <a:ea typeface="Helvetica Neue Light" charset="0"/>
              <a:cs typeface="Helvetica Neue Light" charset="0"/>
            </a:endParaRPr>
          </a:p>
          <a:p>
            <a:endParaRPr lang="en-US" sz="1400" dirty="0">
              <a:solidFill>
                <a:schemeClr val="bg1"/>
              </a:solidFill>
              <a:latin typeface="Helvetica Neue Light" charset="0"/>
              <a:ea typeface="Helvetica Neue Light" charset="0"/>
              <a:cs typeface="Helvetica Neue Light" charset="0"/>
            </a:endParaRPr>
          </a:p>
          <a:p>
            <a:r>
              <a:rPr lang="en-US" sz="1400" dirty="0">
                <a:solidFill>
                  <a:schemeClr val="bg1"/>
                </a:solidFill>
                <a:latin typeface="Helvetica Neue Light" charset="0"/>
                <a:ea typeface="Helvetica Neue Light" charset="0"/>
                <a:cs typeface="Helvetica Neue Light" charset="0"/>
              </a:rPr>
              <a:t>Watson Developer Cloud: </a:t>
            </a:r>
            <a:r>
              <a:rPr lang="en-US" sz="1400" dirty="0">
                <a:solidFill>
                  <a:schemeClr val="bg1"/>
                </a:solidFill>
                <a:latin typeface="Helvetica Neue Light" charset="0"/>
                <a:ea typeface="Helvetica Neue Light" charset="0"/>
                <a:cs typeface="Helvetica Neue Light" charset="0"/>
                <a:hlinkClick r:id="rId5"/>
              </a:rPr>
              <a:t>https://www.ibm.com/watson/developer</a:t>
            </a:r>
            <a:r>
              <a:rPr lang="en-US" sz="1400" dirty="0" smtClean="0">
                <a:solidFill>
                  <a:schemeClr val="bg1"/>
                </a:solidFill>
                <a:latin typeface="Helvetica Neue Light" charset="0"/>
                <a:ea typeface="Helvetica Neue Light" charset="0"/>
                <a:cs typeface="Helvetica Neue Light" charset="0"/>
                <a:hlinkClick r:id="rId5"/>
              </a:rPr>
              <a:t>/</a:t>
            </a:r>
            <a:endParaRPr lang="en-US" sz="1400" dirty="0" smtClean="0">
              <a:solidFill>
                <a:schemeClr val="bg1"/>
              </a:solidFill>
              <a:latin typeface="Helvetica Neue Light" charset="0"/>
              <a:ea typeface="Helvetica Neue Light" charset="0"/>
              <a:cs typeface="Helvetica Neue Light" charset="0"/>
            </a:endParaRPr>
          </a:p>
          <a:p>
            <a:r>
              <a:rPr lang="en-US" sz="1400" dirty="0" smtClean="0">
                <a:solidFill>
                  <a:schemeClr val="bg1"/>
                </a:solidFill>
                <a:latin typeface="Helvetica Neue Light" charset="0"/>
                <a:ea typeface="Helvetica Neue Light" charset="0"/>
                <a:cs typeface="Helvetica Neue Light" charset="0"/>
              </a:rPr>
              <a:t>Watson </a:t>
            </a:r>
            <a:r>
              <a:rPr lang="en-US" sz="1400" dirty="0">
                <a:solidFill>
                  <a:schemeClr val="bg1"/>
                </a:solidFill>
                <a:latin typeface="Helvetica Neue Light" charset="0"/>
                <a:ea typeface="Helvetica Neue Light" charset="0"/>
                <a:cs typeface="Helvetica Neue Light" charset="0"/>
              </a:rPr>
              <a:t>NLU in R: </a:t>
            </a:r>
            <a:r>
              <a:rPr lang="en-US" sz="1400" dirty="0">
                <a:solidFill>
                  <a:schemeClr val="bg1"/>
                </a:solidFill>
                <a:latin typeface="Helvetica Neue Light" charset="0"/>
                <a:ea typeface="Helvetica Neue Light" charset="0"/>
                <a:cs typeface="Helvetica Neue Light" charset="0"/>
                <a:hlinkClick r:id="rId6"/>
              </a:rPr>
              <a:t>http://</a:t>
            </a:r>
            <a:r>
              <a:rPr lang="en-US" sz="1400" dirty="0" smtClean="0">
                <a:solidFill>
                  <a:schemeClr val="bg1"/>
                </a:solidFill>
                <a:latin typeface="Helvetica Neue Light" charset="0"/>
                <a:ea typeface="Helvetica Neue Light" charset="0"/>
                <a:cs typeface="Helvetica Neue Light" charset="0"/>
                <a:hlinkClick r:id="rId6"/>
              </a:rPr>
              <a:t>tinyurl.com/watsonNLUtoR</a:t>
            </a:r>
            <a:endParaRPr lang="en-US" sz="1400" dirty="0" smtClean="0">
              <a:solidFill>
                <a:schemeClr val="bg1"/>
              </a:solidFill>
              <a:latin typeface="Helvetica Neue Light" charset="0"/>
              <a:ea typeface="Helvetica Neue Light" charset="0"/>
              <a:cs typeface="Helvetica Neue Light" charset="0"/>
            </a:endParaRPr>
          </a:p>
          <a:p>
            <a:r>
              <a:rPr lang="en-US" sz="1400" dirty="0">
                <a:solidFill>
                  <a:schemeClr val="bg1"/>
                </a:solidFill>
                <a:latin typeface="Helvetica Neue Light" charset="0"/>
                <a:ea typeface="Helvetica Neue Light" charset="0"/>
                <a:cs typeface="Helvetica Neue Light" charset="0"/>
              </a:rPr>
              <a:t>R4WML: </a:t>
            </a:r>
            <a:r>
              <a:rPr lang="en-US" sz="1400" dirty="0">
                <a:solidFill>
                  <a:schemeClr val="bg1"/>
                </a:solidFill>
                <a:latin typeface="Helvetica Neue Light" charset="0"/>
                <a:ea typeface="Helvetica Neue Light" charset="0"/>
                <a:cs typeface="Helvetica Neue Light" charset="0"/>
                <a:hlinkClick r:id="rId7"/>
              </a:rPr>
              <a:t>https://</a:t>
            </a:r>
            <a:r>
              <a:rPr lang="en-US" sz="1400" dirty="0" smtClean="0">
                <a:solidFill>
                  <a:schemeClr val="bg1"/>
                </a:solidFill>
                <a:latin typeface="Helvetica Neue Light" charset="0"/>
                <a:ea typeface="Helvetica Neue Light" charset="0"/>
                <a:cs typeface="Helvetica Neue Light" charset="0"/>
                <a:hlinkClick r:id="rId7"/>
              </a:rPr>
              <a:t>github.com/IBMDataScience/R4WML</a:t>
            </a:r>
            <a:endParaRPr lang="en-US" sz="1400" dirty="0" smtClean="0">
              <a:solidFill>
                <a:schemeClr val="bg1"/>
              </a:solidFill>
              <a:latin typeface="Helvetica Neue Light" charset="0"/>
              <a:ea typeface="Helvetica Neue Light" charset="0"/>
              <a:cs typeface="Helvetica Neue Light" charset="0"/>
            </a:endParaRPr>
          </a:p>
          <a:p>
            <a:endParaRPr lang="en-US" sz="1400" dirty="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a:p>
            <a:endParaRPr lang="en-US" sz="1400" dirty="0" smtClean="0">
              <a:solidFill>
                <a:schemeClr val="bg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43030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Font typeface="Arial" charset="0"/>
              <a:buChar char="•"/>
            </a:pPr>
            <a:r>
              <a:rPr lang="en-US" dirty="0" smtClean="0"/>
              <a:t>Introductory Overview</a:t>
            </a:r>
            <a:endParaRPr lang="en-US" dirty="0"/>
          </a:p>
          <a:p>
            <a:pPr marL="342900" indent="-342900">
              <a:buFont typeface="Arial" charset="0"/>
              <a:buChar char="•"/>
            </a:pPr>
            <a:r>
              <a:rPr lang="en-US" dirty="0" smtClean="0"/>
              <a:t>Solution:</a:t>
            </a:r>
          </a:p>
          <a:p>
            <a:pPr marL="573601" lvl="1" indent="-342900">
              <a:buFont typeface="Arial" charset="0"/>
              <a:buChar char="•"/>
            </a:pPr>
            <a:r>
              <a:rPr lang="en-US" dirty="0" smtClean="0"/>
              <a:t>Architecture</a:t>
            </a:r>
          </a:p>
          <a:p>
            <a:pPr marL="573601" lvl="1" indent="-342900">
              <a:buFont typeface="Arial" charset="0"/>
              <a:buChar char="•"/>
            </a:pPr>
            <a:r>
              <a:rPr lang="en-US" dirty="0" smtClean="0"/>
              <a:t>Key Challenges</a:t>
            </a:r>
          </a:p>
          <a:p>
            <a:pPr marL="573601" lvl="1" indent="-342900">
              <a:buFont typeface="Arial" charset="0"/>
              <a:buChar char="•"/>
            </a:pPr>
            <a:r>
              <a:rPr lang="en-US" dirty="0" smtClean="0"/>
              <a:t>Demonstration</a:t>
            </a:r>
            <a:endParaRPr lang="en-US" b="1" dirty="0"/>
          </a:p>
          <a:p>
            <a:pPr marL="342900" indent="-342900">
              <a:buFont typeface="Arial" charset="0"/>
              <a:buChar char="•"/>
            </a:pPr>
            <a:r>
              <a:rPr lang="en-US" dirty="0" smtClean="0"/>
              <a:t>Conclusion</a:t>
            </a:r>
          </a:p>
          <a:p>
            <a:pPr marL="342900" indent="-342900">
              <a:buFont typeface="Arial" charset="0"/>
              <a:buChar char="•"/>
            </a:pP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890533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loud-icons-black-11.png" descr="cloud-icons-black-11.png">
            <a:extLst>
              <a:ext uri="{FF2B5EF4-FFF2-40B4-BE49-F238E27FC236}">
                <a16:creationId xmlns="" xmlns:a16="http://schemas.microsoft.com/office/drawing/2014/main" id="{8B47396E-85E9-4C22-A1FE-A1F9DE13EA82}"/>
              </a:ext>
            </a:extLst>
          </p:cNvPr>
          <p:cNvPicPr>
            <a:picLocks noChangeAspect="1"/>
          </p:cNvPicPr>
          <p:nvPr/>
        </p:nvPicPr>
        <p:blipFill>
          <a:blip r:embed="rId3">
            <a:extLst/>
          </a:blip>
          <a:stretch>
            <a:fillRect/>
          </a:stretch>
        </p:blipFill>
        <p:spPr>
          <a:xfrm>
            <a:off x="10283235" y="-22330"/>
            <a:ext cx="1439440" cy="846055"/>
          </a:xfrm>
          <a:prstGeom prst="rect">
            <a:avLst/>
          </a:prstGeom>
          <a:ln w="12700">
            <a:miter lim="400000"/>
          </a:ln>
        </p:spPr>
      </p:pic>
      <p:sp>
        <p:nvSpPr>
          <p:cNvPr id="533" name="Slide title"/>
          <p:cNvSpPr txBox="1">
            <a:spLocks noGrp="1"/>
          </p:cNvSpPr>
          <p:nvPr>
            <p:ph type="body" idx="13"/>
          </p:nvPr>
        </p:nvSpPr>
        <p:spPr>
          <a:xfrm>
            <a:off x="254000" y="186374"/>
            <a:ext cx="9599127" cy="521223"/>
          </a:xfrm>
          <a:prstGeom prst="rect">
            <a:avLst/>
          </a:prstGeom>
        </p:spPr>
        <p:txBody>
          <a:bodyPr/>
          <a:lstStyle/>
          <a:p>
            <a:r>
              <a:rPr lang="en-US" sz="2800" b="0" i="1" dirty="0" smtClean="0"/>
              <a:t>DEMO – Finding Inefficiencies in Airbnb Markets</a:t>
            </a:r>
            <a:endParaRPr sz="2800" b="0" i="1" dirty="0"/>
          </a:p>
        </p:txBody>
      </p:sp>
      <p:sp>
        <p:nvSpPr>
          <p:cNvPr id="2" name="TextBox 1">
            <a:extLst>
              <a:ext uri="{FF2B5EF4-FFF2-40B4-BE49-F238E27FC236}">
                <a16:creationId xmlns="" xmlns:a16="http://schemas.microsoft.com/office/drawing/2014/main" id="{A9622C9B-742F-4FEE-BE86-9A06CCCF9897}"/>
              </a:ext>
            </a:extLst>
          </p:cNvPr>
          <p:cNvSpPr txBox="1"/>
          <p:nvPr/>
        </p:nvSpPr>
        <p:spPr>
          <a:xfrm>
            <a:off x="254000" y="647463"/>
            <a:ext cx="11577216"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kumimoji="0" lang="en-US" sz="1600" b="1" i="0" u="none" strike="noStrike" cap="none" spc="0" normalizeH="0" baseline="0" dirty="0">
                <a:ln>
                  <a:noFill/>
                </a:ln>
                <a:solidFill>
                  <a:srgbClr val="FF6400"/>
                </a:solidFill>
                <a:effectLst/>
                <a:uFillTx/>
                <a:latin typeface="+mn-lt"/>
                <a:ea typeface="+mj-ea"/>
                <a:cs typeface="+mj-cs"/>
                <a:sym typeface="Calibri"/>
              </a:rPr>
              <a:t>Use Case: </a:t>
            </a:r>
            <a:r>
              <a:rPr lang="en-US" sz="1400" b="1" i="1" dirty="0">
                <a:solidFill>
                  <a:schemeClr val="bg1"/>
                </a:solidFill>
                <a:latin typeface="+mn-lt"/>
              </a:rPr>
              <a:t>Data </a:t>
            </a:r>
            <a:r>
              <a:rPr lang="en-US" sz="1400" b="1" i="1" dirty="0" smtClean="0">
                <a:solidFill>
                  <a:schemeClr val="bg1"/>
                </a:solidFill>
                <a:latin typeface="+mn-lt"/>
              </a:rPr>
              <a:t>Scientists can </a:t>
            </a:r>
            <a:r>
              <a:rPr lang="en-US" sz="1400" b="1" i="1" dirty="0">
                <a:solidFill>
                  <a:schemeClr val="bg1"/>
                </a:solidFill>
                <a:latin typeface="+mn-lt"/>
              </a:rPr>
              <a:t>model </a:t>
            </a:r>
            <a:r>
              <a:rPr lang="en-US" sz="1400" b="1" i="1" dirty="0" smtClean="0">
                <a:solidFill>
                  <a:schemeClr val="bg1"/>
                </a:solidFill>
                <a:latin typeface="+mn-lt"/>
              </a:rPr>
              <a:t>the price </a:t>
            </a:r>
            <a:r>
              <a:rPr lang="en-US" sz="1400" b="1" i="1" dirty="0">
                <a:solidFill>
                  <a:schemeClr val="bg1"/>
                </a:solidFill>
                <a:latin typeface="+mn-lt"/>
              </a:rPr>
              <a:t>of </a:t>
            </a:r>
            <a:r>
              <a:rPr lang="en-US" sz="1400" b="1" i="1" dirty="0" err="1">
                <a:solidFill>
                  <a:schemeClr val="bg1"/>
                </a:solidFill>
                <a:latin typeface="+mn-lt"/>
              </a:rPr>
              <a:t>Airbnbs</a:t>
            </a:r>
            <a:r>
              <a:rPr lang="en-US" sz="1400" b="1" i="1" dirty="0">
                <a:solidFill>
                  <a:schemeClr val="bg1"/>
                </a:solidFill>
                <a:latin typeface="+mn-lt"/>
              </a:rPr>
              <a:t> in a geographic market to identify </a:t>
            </a:r>
            <a:r>
              <a:rPr lang="en-US" sz="1400" b="1" i="1" dirty="0" smtClean="0">
                <a:solidFill>
                  <a:schemeClr val="bg1"/>
                </a:solidFill>
                <a:latin typeface="+mn-lt"/>
              </a:rPr>
              <a:t>inefficiencies, thereby maximizing profits for property owners and minimizing costs for renters.</a:t>
            </a:r>
            <a:endParaRPr kumimoji="0" lang="en-US" sz="1400" b="1" i="0" u="none" strike="noStrike" cap="none" spc="0" normalizeH="0" baseline="0" dirty="0">
              <a:ln>
                <a:noFill/>
              </a:ln>
              <a:solidFill>
                <a:schemeClr val="bg1"/>
              </a:solidFill>
              <a:effectLst/>
              <a:uFillTx/>
              <a:latin typeface="+mn-lt"/>
              <a:sym typeface="Calibri"/>
            </a:endParaRPr>
          </a:p>
        </p:txBody>
      </p:sp>
      <p:graphicFrame>
        <p:nvGraphicFramePr>
          <p:cNvPr id="3" name="Table 2">
            <a:extLst>
              <a:ext uri="{FF2B5EF4-FFF2-40B4-BE49-F238E27FC236}">
                <a16:creationId xmlns="" xmlns:a16="http://schemas.microsoft.com/office/drawing/2014/main" id="{98882345-F19C-47BC-AAD1-32F63C45946D}"/>
              </a:ext>
            </a:extLst>
          </p:cNvPr>
          <p:cNvGraphicFramePr>
            <a:graphicFrameLocks noGrp="1"/>
          </p:cNvGraphicFramePr>
          <p:nvPr>
            <p:extLst>
              <p:ext uri="{D42A27DB-BD31-4B8C-83A1-F6EECF244321}">
                <p14:modId xmlns:p14="http://schemas.microsoft.com/office/powerpoint/2010/main" val="244686520"/>
              </p:ext>
            </p:extLst>
          </p:nvPr>
        </p:nvGraphicFramePr>
        <p:xfrm>
          <a:off x="359439" y="1589804"/>
          <a:ext cx="5609560" cy="2103309"/>
        </p:xfrm>
        <a:graphic>
          <a:graphicData uri="http://schemas.openxmlformats.org/drawingml/2006/table">
            <a:tbl>
              <a:tblPr firstRow="1" bandRow="1">
                <a:tableStyleId>{5940675A-B579-460E-94D1-54222C63F5DA}</a:tableStyleId>
              </a:tblPr>
              <a:tblGrid>
                <a:gridCol w="1952529">
                  <a:extLst>
                    <a:ext uri="{9D8B030D-6E8A-4147-A177-3AD203B41FA5}">
                      <a16:colId xmlns="" xmlns:a16="http://schemas.microsoft.com/office/drawing/2014/main" val="1728495146"/>
                    </a:ext>
                  </a:extLst>
                </a:gridCol>
                <a:gridCol w="3657031">
                  <a:extLst>
                    <a:ext uri="{9D8B030D-6E8A-4147-A177-3AD203B41FA5}">
                      <a16:colId xmlns="" xmlns:a16="http://schemas.microsoft.com/office/drawing/2014/main" val="3127262732"/>
                    </a:ext>
                  </a:extLst>
                </a:gridCol>
              </a:tblGrid>
              <a:tr h="307696">
                <a:tc>
                  <a:txBody>
                    <a:bodyPr/>
                    <a:lstStyle/>
                    <a:p>
                      <a:r>
                        <a:rPr lang="en-US" sz="1400" dirty="0">
                          <a:solidFill>
                            <a:srgbClr val="1C3649"/>
                          </a:solidFill>
                        </a:rPr>
                        <a:t>Persona(s)</a:t>
                      </a:r>
                    </a:p>
                  </a:txBody>
                  <a:tcPr>
                    <a:solidFill>
                      <a:srgbClr val="EBE8EB"/>
                    </a:solidFill>
                  </a:tcPr>
                </a:tc>
                <a:tc>
                  <a:txBody>
                    <a:bodyPr/>
                    <a:lstStyle/>
                    <a:p>
                      <a:r>
                        <a:rPr lang="en-US" sz="1400" dirty="0">
                          <a:solidFill>
                            <a:srgbClr val="1C3649"/>
                          </a:solidFill>
                        </a:rPr>
                        <a:t>Business Problem Statement(s)</a:t>
                      </a:r>
                    </a:p>
                  </a:txBody>
                  <a:tcPr>
                    <a:solidFill>
                      <a:srgbClr val="EBE8EB"/>
                    </a:solidFill>
                  </a:tcPr>
                </a:tc>
                <a:extLst>
                  <a:ext uri="{0D108BD9-81ED-4DB2-BD59-A6C34878D82A}">
                    <a16:rowId xmlns="" xmlns:a16="http://schemas.microsoft.com/office/drawing/2014/main" val="1136809125"/>
                  </a:ext>
                </a:extLst>
              </a:tr>
              <a:tr h="611833">
                <a:tc>
                  <a:txBody>
                    <a:bodyPr/>
                    <a:lstStyle/>
                    <a:p>
                      <a:r>
                        <a:rPr lang="en-US" sz="1600" b="0" i="1" dirty="0">
                          <a:solidFill>
                            <a:srgbClr val="1C3649"/>
                          </a:solidFill>
                        </a:rPr>
                        <a:t>Data Scientist, Business Analysts</a:t>
                      </a:r>
                    </a:p>
                  </a:txBody>
                  <a:tcPr>
                    <a:solidFill>
                      <a:srgbClr val="A9CBEA"/>
                    </a:solidFill>
                  </a:tcPr>
                </a:tc>
                <a:tc>
                  <a:txBody>
                    <a:bodyPr/>
                    <a:lstStyle/>
                    <a:p>
                      <a:r>
                        <a:rPr lang="en-US" sz="1600" b="0" i="1" dirty="0">
                          <a:solidFill>
                            <a:srgbClr val="1C3649"/>
                          </a:solidFill>
                        </a:rPr>
                        <a:t>How can</a:t>
                      </a:r>
                      <a:r>
                        <a:rPr lang="en-US" sz="1600" b="0" i="1" baseline="0" dirty="0">
                          <a:solidFill>
                            <a:srgbClr val="1C3649"/>
                          </a:solidFill>
                        </a:rPr>
                        <a:t> I model the price of an Airbnb market in a way that identifies mispriced listings?</a:t>
                      </a:r>
                      <a:endParaRPr lang="en-US" sz="1600" b="0" i="1" dirty="0">
                        <a:solidFill>
                          <a:srgbClr val="1C3649"/>
                        </a:solidFill>
                      </a:endParaRPr>
                    </a:p>
                  </a:txBody>
                  <a:tcPr>
                    <a:solidFill>
                      <a:srgbClr val="A9CBEA"/>
                    </a:solidFill>
                  </a:tcPr>
                </a:tc>
                <a:extLst>
                  <a:ext uri="{0D108BD9-81ED-4DB2-BD59-A6C34878D82A}">
                    <a16:rowId xmlns="" xmlns:a16="http://schemas.microsoft.com/office/drawing/2014/main" val="2567080842"/>
                  </a:ext>
                </a:extLst>
              </a:tr>
              <a:tr h="557699">
                <a:tc>
                  <a:txBody>
                    <a:bodyPr/>
                    <a:lstStyle/>
                    <a:p>
                      <a:r>
                        <a:rPr lang="en-US" sz="1600" b="0" i="1" dirty="0">
                          <a:solidFill>
                            <a:srgbClr val="1C3649"/>
                          </a:solidFill>
                        </a:rPr>
                        <a:t>C-Suite Executive,</a:t>
                      </a:r>
                      <a:r>
                        <a:rPr lang="en-US" sz="1600" b="0" i="1" baseline="0" dirty="0">
                          <a:solidFill>
                            <a:srgbClr val="1C3649"/>
                          </a:solidFill>
                        </a:rPr>
                        <a:t> LOB Leader</a:t>
                      </a:r>
                      <a:endParaRPr lang="en-US" sz="1600" b="0" i="1" dirty="0">
                        <a:solidFill>
                          <a:srgbClr val="1C3649"/>
                        </a:solidFill>
                      </a:endParaRPr>
                    </a:p>
                  </a:txBody>
                  <a:tcPr>
                    <a:solidFill>
                      <a:srgbClr val="A9CBEA"/>
                    </a:solidFill>
                  </a:tcPr>
                </a:tc>
                <a:tc>
                  <a:txBody>
                    <a:bodyPr/>
                    <a:lstStyle/>
                    <a:p>
                      <a:r>
                        <a:rPr lang="en-US" sz="1600" b="0" i="1" dirty="0">
                          <a:solidFill>
                            <a:srgbClr val="1C3649"/>
                          </a:solidFill>
                        </a:rPr>
                        <a:t>How do I intelligently price my assets against the market?</a:t>
                      </a:r>
                    </a:p>
                  </a:txBody>
                  <a:tcPr>
                    <a:solidFill>
                      <a:srgbClr val="A9CBEA"/>
                    </a:solidFill>
                  </a:tcPr>
                </a:tc>
                <a:extLst>
                  <a:ext uri="{0D108BD9-81ED-4DB2-BD59-A6C34878D82A}">
                    <a16:rowId xmlns="" xmlns:a16="http://schemas.microsoft.com/office/drawing/2014/main" val="2030922368"/>
                  </a:ext>
                </a:extLst>
              </a:tr>
              <a:tr h="393533">
                <a:tc gridSpan="2">
                  <a:txBody>
                    <a:bodyPr/>
                    <a:lstStyle/>
                    <a:p>
                      <a:r>
                        <a:rPr lang="en-US" sz="1600" i="0" dirty="0">
                          <a:solidFill>
                            <a:srgbClr val="1C3649"/>
                          </a:solidFill>
                        </a:rPr>
                        <a:t>Industry Application: </a:t>
                      </a:r>
                      <a:r>
                        <a:rPr lang="en-US" sz="1600" b="0" i="1" dirty="0">
                          <a:solidFill>
                            <a:srgbClr val="1C3649"/>
                          </a:solidFill>
                        </a:rPr>
                        <a:t>Cross-industry,</a:t>
                      </a:r>
                      <a:r>
                        <a:rPr lang="en-US" sz="1600" b="0" i="1" baseline="0" dirty="0">
                          <a:solidFill>
                            <a:srgbClr val="1C3649"/>
                          </a:solidFill>
                        </a:rPr>
                        <a:t> Retail</a:t>
                      </a:r>
                      <a:endParaRPr lang="en-US" sz="1600" b="0" i="1" dirty="0">
                        <a:solidFill>
                          <a:srgbClr val="1C3649"/>
                        </a:solidFill>
                      </a:endParaRPr>
                    </a:p>
                  </a:txBody>
                  <a:tcPr>
                    <a:solidFill>
                      <a:srgbClr val="A9CBEA"/>
                    </a:solidFill>
                  </a:tcPr>
                </a:tc>
                <a:tc hMerge="1">
                  <a:txBody>
                    <a:bodyPr/>
                    <a:lstStyle/>
                    <a:p>
                      <a:endParaRPr lang="en-US" dirty="0"/>
                    </a:p>
                  </a:txBody>
                  <a:tcPr>
                    <a:solidFill>
                      <a:srgbClr val="A9CBEA"/>
                    </a:solidFill>
                  </a:tcPr>
                </a:tc>
                <a:extLst>
                  <a:ext uri="{0D108BD9-81ED-4DB2-BD59-A6C34878D82A}">
                    <a16:rowId xmlns="" xmlns:a16="http://schemas.microsoft.com/office/drawing/2014/main" val="3199864730"/>
                  </a:ext>
                </a:extLst>
              </a:tr>
            </a:tbl>
          </a:graphicData>
        </a:graphic>
      </p:graphicFrame>
      <p:sp>
        <p:nvSpPr>
          <p:cNvPr id="5" name="Rectangle 4">
            <a:extLst>
              <a:ext uri="{FF2B5EF4-FFF2-40B4-BE49-F238E27FC236}">
                <a16:creationId xmlns="" xmlns:a16="http://schemas.microsoft.com/office/drawing/2014/main" id="{DBB2D269-6809-41CC-9433-1259D0B1A978}"/>
              </a:ext>
            </a:extLst>
          </p:cNvPr>
          <p:cNvSpPr/>
          <p:nvPr/>
        </p:nvSpPr>
        <p:spPr>
          <a:xfrm>
            <a:off x="2662153" y="1251946"/>
            <a:ext cx="684803" cy="369332"/>
          </a:xfrm>
          <a:prstGeom prst="rect">
            <a:avLst/>
          </a:prstGeom>
        </p:spPr>
        <p:txBody>
          <a:bodyPr wrap="none">
            <a:spAutoFit/>
          </a:bodyPr>
          <a:lstStyle/>
          <a:p>
            <a:r>
              <a:rPr lang="en-US" b="1" dirty="0">
                <a:solidFill>
                  <a:srgbClr val="FF6400"/>
                </a:solidFill>
                <a:latin typeface="+mn-lt"/>
              </a:rPr>
              <a:t>Who</a:t>
            </a:r>
            <a:endParaRPr lang="en-US" b="1" dirty="0">
              <a:latin typeface="+mn-lt"/>
            </a:endParaRPr>
          </a:p>
        </p:txBody>
      </p:sp>
      <p:graphicFrame>
        <p:nvGraphicFramePr>
          <p:cNvPr id="7" name="Table 6">
            <a:extLst>
              <a:ext uri="{FF2B5EF4-FFF2-40B4-BE49-F238E27FC236}">
                <a16:creationId xmlns="" xmlns:a16="http://schemas.microsoft.com/office/drawing/2014/main" id="{6B0DC4C7-E8F8-4489-B3C7-5BE85D6996D8}"/>
              </a:ext>
            </a:extLst>
          </p:cNvPr>
          <p:cNvGraphicFramePr>
            <a:graphicFrameLocks noGrp="1"/>
          </p:cNvGraphicFramePr>
          <p:nvPr>
            <p:extLst>
              <p:ext uri="{D42A27DB-BD31-4B8C-83A1-F6EECF244321}">
                <p14:modId xmlns:p14="http://schemas.microsoft.com/office/powerpoint/2010/main" val="348345945"/>
              </p:ext>
            </p:extLst>
          </p:nvPr>
        </p:nvGraphicFramePr>
        <p:xfrm>
          <a:off x="359439" y="3997895"/>
          <a:ext cx="5609560" cy="2266862"/>
        </p:xfrm>
        <a:graphic>
          <a:graphicData uri="http://schemas.openxmlformats.org/drawingml/2006/table">
            <a:tbl>
              <a:tblPr firstRow="1" bandRow="1">
                <a:tableStyleId>{5940675A-B579-460E-94D1-54222C63F5DA}</a:tableStyleId>
              </a:tblPr>
              <a:tblGrid>
                <a:gridCol w="5609560">
                  <a:extLst>
                    <a:ext uri="{9D8B030D-6E8A-4147-A177-3AD203B41FA5}">
                      <a16:colId xmlns="" xmlns:a16="http://schemas.microsoft.com/office/drawing/2014/main" val="1728495146"/>
                    </a:ext>
                  </a:extLst>
                </a:gridCol>
              </a:tblGrid>
              <a:tr h="300201">
                <a:tc>
                  <a:txBody>
                    <a:bodyPr/>
                    <a:lstStyle/>
                    <a:p>
                      <a:r>
                        <a:rPr lang="en-US" sz="1400" dirty="0">
                          <a:solidFill>
                            <a:srgbClr val="1C3649"/>
                          </a:solidFill>
                        </a:rPr>
                        <a:t>Use Case Overview</a:t>
                      </a:r>
                    </a:p>
                  </a:txBody>
                  <a:tcPr>
                    <a:solidFill>
                      <a:srgbClr val="EBE8EB"/>
                    </a:solidFill>
                  </a:tcPr>
                </a:tc>
                <a:extLst>
                  <a:ext uri="{0D108BD9-81ED-4DB2-BD59-A6C34878D82A}">
                    <a16:rowId xmlns="" xmlns:a16="http://schemas.microsoft.com/office/drawing/2014/main" val="1136809125"/>
                  </a:ext>
                </a:extLst>
              </a:tr>
              <a:tr h="19620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dirty="0">
                          <a:solidFill>
                            <a:srgbClr val="1C3649"/>
                          </a:solidFill>
                          <a:latin typeface="Arial" panose="020B0604020202020204" pitchFamily="34" charset="0"/>
                          <a:cs typeface="Arial" panose="020B0604020202020204" pitchFamily="34" charset="0"/>
                        </a:rPr>
                        <a:t>As an</a:t>
                      </a:r>
                      <a:r>
                        <a:rPr lang="en-US" sz="1200" b="0" i="1" baseline="0" dirty="0">
                          <a:solidFill>
                            <a:srgbClr val="1C3649"/>
                          </a:solidFill>
                          <a:latin typeface="Arial" panose="020B0604020202020204" pitchFamily="34" charset="0"/>
                          <a:cs typeface="Arial" panose="020B0604020202020204" pitchFamily="34" charset="0"/>
                        </a:rPr>
                        <a:t> </a:t>
                      </a:r>
                      <a:r>
                        <a:rPr lang="en-US" sz="1200" b="0" i="1" dirty="0">
                          <a:solidFill>
                            <a:srgbClr val="1C3649"/>
                          </a:solidFill>
                          <a:latin typeface="Arial" panose="020B0604020202020204" pitchFamily="34" charset="0"/>
                          <a:cs typeface="Arial" panose="020B0604020202020204" pitchFamily="34" charset="0"/>
                        </a:rPr>
                        <a:t>Airbnb </a:t>
                      </a:r>
                      <a:r>
                        <a:rPr lang="en-US" sz="1200" b="0" i="1" dirty="0" smtClean="0">
                          <a:solidFill>
                            <a:srgbClr val="1C3649"/>
                          </a:solidFill>
                          <a:latin typeface="Arial" panose="020B0604020202020204" pitchFamily="34" charset="0"/>
                          <a:cs typeface="Arial" panose="020B0604020202020204" pitchFamily="34" charset="0"/>
                        </a:rPr>
                        <a:t>renter</a:t>
                      </a:r>
                      <a:r>
                        <a:rPr lang="en-US" sz="1200" b="0" i="1" baseline="0" dirty="0" smtClean="0">
                          <a:solidFill>
                            <a:srgbClr val="1C3649"/>
                          </a:solidFill>
                          <a:latin typeface="Arial" panose="020B0604020202020204" pitchFamily="34" charset="0"/>
                          <a:cs typeface="Arial" panose="020B0604020202020204" pitchFamily="34" charset="0"/>
                        </a:rPr>
                        <a:t> </a:t>
                      </a:r>
                      <a:r>
                        <a:rPr lang="en-US" sz="1200" b="0" i="1" baseline="0" dirty="0">
                          <a:solidFill>
                            <a:srgbClr val="1C3649"/>
                          </a:solidFill>
                          <a:latin typeface="Arial" panose="020B0604020202020204" pitchFamily="34" charset="0"/>
                          <a:cs typeface="Arial" panose="020B0604020202020204" pitchFamily="34" charset="0"/>
                        </a:rPr>
                        <a:t>it’s hard to know when you are getting a good deal.  Additionally, how should you best price your property when you list it with Airbnb?  How can data science help us solve these problems?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cap="none" normalizeH="0" baseline="0" dirty="0">
                          <a:ln>
                            <a:noFill/>
                          </a:ln>
                          <a:solidFill>
                            <a:srgbClr val="1C3649"/>
                          </a:solidFill>
                          <a:effectLst/>
                          <a:latin typeface="Arial" panose="020B0604020202020204" pitchFamily="34" charset="0"/>
                          <a:ea typeface="SimSun" pitchFamily="2" charset="-122"/>
                          <a:cs typeface="Arial" panose="020B0604020202020204" pitchFamily="34" charset="0"/>
                        </a:rPr>
                        <a:t>In this demonstration we use data from real </a:t>
                      </a:r>
                      <a:r>
                        <a:rPr kumimoji="0" lang="en-US" sz="1200" b="0" i="1" u="none" strike="noStrike" cap="none" normalizeH="0" baseline="0" dirty="0" err="1">
                          <a:ln>
                            <a:noFill/>
                          </a:ln>
                          <a:solidFill>
                            <a:srgbClr val="1C3649"/>
                          </a:solidFill>
                          <a:effectLst/>
                          <a:latin typeface="Arial" panose="020B0604020202020204" pitchFamily="34" charset="0"/>
                          <a:ea typeface="SimSun" pitchFamily="2" charset="-122"/>
                          <a:cs typeface="Arial" panose="020B0604020202020204" pitchFamily="34" charset="0"/>
                        </a:rPr>
                        <a:t>Airbnbs</a:t>
                      </a:r>
                      <a:r>
                        <a:rPr kumimoji="0" lang="en-US" sz="1200" b="0" i="1" u="none" strike="noStrike" cap="none" normalizeH="0" baseline="0" dirty="0">
                          <a:ln>
                            <a:noFill/>
                          </a:ln>
                          <a:solidFill>
                            <a:srgbClr val="1C3649"/>
                          </a:solidFill>
                          <a:effectLst/>
                          <a:latin typeface="Arial" panose="020B0604020202020204" pitchFamily="34" charset="0"/>
                          <a:ea typeface="SimSun" pitchFamily="2" charset="-122"/>
                          <a:cs typeface="Arial" panose="020B0604020202020204" pitchFamily="34" charset="0"/>
                        </a:rPr>
                        <a:t> in Portland, OR to model the effect of location and property size on final listing price.  We deploy the model into an ‘Airbnb Explorer’ app that allows renters to find better values and property owners to accurately price their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cap="none" normalizeH="0" baseline="0" dirty="0">
                          <a:ln>
                            <a:noFill/>
                          </a:ln>
                          <a:solidFill>
                            <a:srgbClr val="1C3649"/>
                          </a:solidFill>
                          <a:effectLst/>
                          <a:latin typeface="Arial" panose="020B0604020202020204" pitchFamily="34" charset="0"/>
                          <a:ea typeface="SimSun" pitchFamily="2" charset="-122"/>
                          <a:cs typeface="Arial" panose="020B0604020202020204" pitchFamily="34" charset="0"/>
                        </a:rPr>
                        <a:t>Finally, we add a cognitive element by sending the reviews of each listing to Watson APIs, extracting the top keywords to get a snapshot of what staying there might be like</a:t>
                      </a:r>
                      <a:r>
                        <a:rPr kumimoji="0" lang="en-US" sz="1200" b="0" i="1" u="none" strike="noStrike" cap="none" normalizeH="0" baseline="0" dirty="0" smtClean="0">
                          <a:ln>
                            <a:noFill/>
                          </a:ln>
                          <a:solidFill>
                            <a:srgbClr val="1C3649"/>
                          </a:solidFill>
                          <a:effectLst/>
                          <a:latin typeface="Arial" panose="020B0604020202020204" pitchFamily="34" charset="0"/>
                          <a:ea typeface="SimSun" pitchFamily="2" charset="-122"/>
                          <a:cs typeface="Arial" panose="020B0604020202020204" pitchFamily="34" charset="0"/>
                        </a:rPr>
                        <a:t>.</a:t>
                      </a:r>
                      <a:endParaRPr kumimoji="0" lang="en-US" sz="1200" b="0" i="1" u="none" strike="noStrike" cap="none" normalizeH="0" baseline="0" dirty="0">
                        <a:ln>
                          <a:noFill/>
                        </a:ln>
                        <a:solidFill>
                          <a:srgbClr val="1C3649"/>
                        </a:solidFill>
                        <a:effectLst/>
                        <a:latin typeface="Arial" panose="020B0604020202020204" pitchFamily="34" charset="0"/>
                        <a:ea typeface="SimSun" pitchFamily="2" charset="-122"/>
                        <a:cs typeface="Arial" panose="020B0604020202020204" pitchFamily="34" charset="0"/>
                      </a:endParaRPr>
                    </a:p>
                  </a:txBody>
                  <a:tcPr>
                    <a:solidFill>
                      <a:srgbClr val="A9CBEA"/>
                    </a:solidFill>
                  </a:tcPr>
                </a:tc>
                <a:extLst>
                  <a:ext uri="{0D108BD9-81ED-4DB2-BD59-A6C34878D82A}">
                    <a16:rowId xmlns="" xmlns:a16="http://schemas.microsoft.com/office/drawing/2014/main" val="2567080842"/>
                  </a:ext>
                </a:extLst>
              </a:tr>
            </a:tbl>
          </a:graphicData>
        </a:graphic>
      </p:graphicFrame>
      <p:sp>
        <p:nvSpPr>
          <p:cNvPr id="8" name="Rectangle 7">
            <a:extLst>
              <a:ext uri="{FF2B5EF4-FFF2-40B4-BE49-F238E27FC236}">
                <a16:creationId xmlns="" xmlns:a16="http://schemas.microsoft.com/office/drawing/2014/main" id="{92B2B571-C2E8-4B0E-A33A-5AF959CCC995}"/>
              </a:ext>
            </a:extLst>
          </p:cNvPr>
          <p:cNvSpPr/>
          <p:nvPr/>
        </p:nvSpPr>
        <p:spPr>
          <a:xfrm>
            <a:off x="2630092" y="3676575"/>
            <a:ext cx="748923" cy="369332"/>
          </a:xfrm>
          <a:prstGeom prst="rect">
            <a:avLst/>
          </a:prstGeom>
        </p:spPr>
        <p:txBody>
          <a:bodyPr wrap="none">
            <a:spAutoFit/>
          </a:bodyPr>
          <a:lstStyle/>
          <a:p>
            <a:r>
              <a:rPr lang="en-US" b="1" dirty="0">
                <a:solidFill>
                  <a:srgbClr val="FF6400"/>
                </a:solidFill>
                <a:latin typeface="+mn-lt"/>
              </a:rPr>
              <a:t>What</a:t>
            </a:r>
            <a:endParaRPr lang="en-US" b="1" dirty="0">
              <a:latin typeface="+mn-lt"/>
            </a:endParaRPr>
          </a:p>
        </p:txBody>
      </p:sp>
      <p:graphicFrame>
        <p:nvGraphicFramePr>
          <p:cNvPr id="9" name="Table 8">
            <a:extLst>
              <a:ext uri="{FF2B5EF4-FFF2-40B4-BE49-F238E27FC236}">
                <a16:creationId xmlns="" xmlns:a16="http://schemas.microsoft.com/office/drawing/2014/main" id="{D5B8636C-67A0-4FBD-B61B-3F3B3FEEFAF4}"/>
              </a:ext>
            </a:extLst>
          </p:cNvPr>
          <p:cNvGraphicFramePr>
            <a:graphicFrameLocks noGrp="1"/>
          </p:cNvGraphicFramePr>
          <p:nvPr>
            <p:extLst>
              <p:ext uri="{D42A27DB-BD31-4B8C-83A1-F6EECF244321}">
                <p14:modId xmlns:p14="http://schemas.microsoft.com/office/powerpoint/2010/main" val="723864530"/>
              </p:ext>
            </p:extLst>
          </p:nvPr>
        </p:nvGraphicFramePr>
        <p:xfrm>
          <a:off x="6261100" y="1589804"/>
          <a:ext cx="5570116" cy="2098107"/>
        </p:xfrm>
        <a:graphic>
          <a:graphicData uri="http://schemas.openxmlformats.org/drawingml/2006/table">
            <a:tbl>
              <a:tblPr firstRow="1" bandRow="1">
                <a:tableStyleId>{5940675A-B579-460E-94D1-54222C63F5DA}</a:tableStyleId>
              </a:tblPr>
              <a:tblGrid>
                <a:gridCol w="5570116">
                  <a:extLst>
                    <a:ext uri="{9D8B030D-6E8A-4147-A177-3AD203B41FA5}">
                      <a16:colId xmlns="" xmlns:a16="http://schemas.microsoft.com/office/drawing/2014/main" val="1728495146"/>
                    </a:ext>
                  </a:extLst>
                </a:gridCol>
              </a:tblGrid>
              <a:tr h="309884">
                <a:tc>
                  <a:txBody>
                    <a:bodyPr/>
                    <a:lstStyle/>
                    <a:p>
                      <a:r>
                        <a:rPr lang="en-US" sz="1400" dirty="0">
                          <a:solidFill>
                            <a:srgbClr val="1C3649"/>
                          </a:solidFill>
                        </a:rPr>
                        <a:t>Business Value</a:t>
                      </a:r>
                    </a:p>
                  </a:txBody>
                  <a:tcPr>
                    <a:solidFill>
                      <a:srgbClr val="EBE8EB"/>
                    </a:solidFill>
                  </a:tcPr>
                </a:tc>
                <a:extLst>
                  <a:ext uri="{0D108BD9-81ED-4DB2-BD59-A6C34878D82A}">
                    <a16:rowId xmlns="" xmlns:a16="http://schemas.microsoft.com/office/drawing/2014/main" val="1136809125"/>
                  </a:ext>
                </a:extLst>
              </a:tr>
              <a:tr h="1788223">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sz="1200" b="0" i="1" u="none" strike="noStrike" cap="none" normalizeH="0" baseline="0" dirty="0">
                          <a:ln>
                            <a:noFill/>
                          </a:ln>
                          <a:solidFill>
                            <a:srgbClr val="1C3649"/>
                          </a:solidFill>
                          <a:effectLst/>
                          <a:latin typeface="Arial" charset="0"/>
                          <a:ea typeface="SimSun" pitchFamily="2" charset="-122"/>
                          <a:cs typeface="SimSun" pitchFamily="2" charset="-122"/>
                        </a:rPr>
                        <a:t>Carefully modeling prices of </a:t>
                      </a:r>
                      <a:r>
                        <a:rPr kumimoji="0" lang="en-US" sz="1200" b="0" i="1" u="none" strike="noStrike" cap="none" normalizeH="0" baseline="0" dirty="0" err="1">
                          <a:ln>
                            <a:noFill/>
                          </a:ln>
                          <a:solidFill>
                            <a:srgbClr val="1C3649"/>
                          </a:solidFill>
                          <a:effectLst/>
                          <a:latin typeface="Arial" charset="0"/>
                          <a:ea typeface="SimSun" pitchFamily="2" charset="-122"/>
                          <a:cs typeface="SimSun" pitchFamily="2" charset="-122"/>
                        </a:rPr>
                        <a:t>Airbnbs</a:t>
                      </a:r>
                      <a:r>
                        <a:rPr kumimoji="0" lang="en-US" sz="1200" b="0" i="1" u="none" strike="noStrike" cap="none" normalizeH="0" baseline="0" dirty="0">
                          <a:ln>
                            <a:noFill/>
                          </a:ln>
                          <a:solidFill>
                            <a:srgbClr val="1C3649"/>
                          </a:solidFill>
                          <a:effectLst/>
                          <a:latin typeface="Arial" charset="0"/>
                          <a:ea typeface="SimSun" pitchFamily="2" charset="-122"/>
                          <a:cs typeface="SimSun" pitchFamily="2" charset="-122"/>
                        </a:rPr>
                        <a:t> allows </a:t>
                      </a:r>
                      <a:r>
                        <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rPr>
                        <a:t>property owners to intelligently price their assets so they are neither priced too high or too low, maximizing their profits.  The same model also allows renters </a:t>
                      </a:r>
                      <a:r>
                        <a:rPr kumimoji="0" lang="en-US" sz="1200" b="0" i="1" u="none" strike="noStrike" cap="none" normalizeH="0" baseline="0" dirty="0">
                          <a:ln>
                            <a:noFill/>
                          </a:ln>
                          <a:solidFill>
                            <a:srgbClr val="1C3649"/>
                          </a:solidFill>
                          <a:effectLst/>
                          <a:latin typeface="Arial" charset="0"/>
                          <a:ea typeface="SimSun" pitchFamily="2" charset="-122"/>
                          <a:cs typeface="SimSun" pitchFamily="2" charset="-122"/>
                        </a:rPr>
                        <a:t>to select good deals and avoid overpriced listings, putting more money in their </a:t>
                      </a:r>
                      <a:r>
                        <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rPr>
                        <a:t>pocket.</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rPr>
                        <a:t>This </a:t>
                      </a:r>
                      <a:r>
                        <a:rPr kumimoji="0" lang="en-US" sz="1200" b="0" i="1" u="none" strike="noStrike" cap="none" normalizeH="0" baseline="0" dirty="0">
                          <a:ln>
                            <a:noFill/>
                          </a:ln>
                          <a:solidFill>
                            <a:srgbClr val="1C3649"/>
                          </a:solidFill>
                          <a:effectLst/>
                          <a:latin typeface="Arial" charset="0"/>
                          <a:ea typeface="SimSun" pitchFamily="2" charset="-122"/>
                          <a:cs typeface="SimSun" pitchFamily="2" charset="-122"/>
                        </a:rPr>
                        <a:t>is an example of </a:t>
                      </a:r>
                      <a:r>
                        <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rPr>
                        <a:t>practical </a:t>
                      </a:r>
                      <a:r>
                        <a:rPr kumimoji="0" lang="en-US" sz="1200" b="0" i="1" u="none" strike="noStrike" cap="none" normalizeH="0" baseline="0" dirty="0">
                          <a:ln>
                            <a:noFill/>
                          </a:ln>
                          <a:solidFill>
                            <a:srgbClr val="1C3649"/>
                          </a:solidFill>
                          <a:effectLst/>
                          <a:latin typeface="Arial" charset="0"/>
                          <a:ea typeface="SimSun" pitchFamily="2" charset="-122"/>
                          <a:cs typeface="SimSun" pitchFamily="2" charset="-122"/>
                        </a:rPr>
                        <a:t>machine learning for </a:t>
                      </a:r>
                      <a:r>
                        <a:rPr kumimoji="0" lang="en-US" sz="1200" b="0" i="1" u="none" strike="noStrike" cap="none" normalizeH="0" baseline="0" dirty="0" smtClean="0">
                          <a:ln>
                            <a:noFill/>
                          </a:ln>
                          <a:solidFill>
                            <a:srgbClr val="1C3649"/>
                          </a:solidFill>
                          <a:effectLst/>
                          <a:latin typeface="Arial" charset="0"/>
                          <a:ea typeface="SimSun" pitchFamily="2" charset="-122"/>
                          <a:cs typeface="SimSun" pitchFamily="2" charset="-122"/>
                        </a:rPr>
                        <a:t>business and the value add of IBM’s cognitive technologies.</a:t>
                      </a:r>
                      <a:endParaRPr lang="en-US" i="1" dirty="0">
                        <a:solidFill>
                          <a:srgbClr val="1C3649"/>
                        </a:solidFill>
                      </a:endParaRPr>
                    </a:p>
                    <a:p>
                      <a:endParaRPr lang="en-US" i="1" dirty="0">
                        <a:solidFill>
                          <a:srgbClr val="1C3649"/>
                        </a:solidFill>
                      </a:endParaRPr>
                    </a:p>
                  </a:txBody>
                  <a:tcPr>
                    <a:solidFill>
                      <a:srgbClr val="A9CBEA"/>
                    </a:solidFill>
                  </a:tcPr>
                </a:tc>
                <a:extLst>
                  <a:ext uri="{0D108BD9-81ED-4DB2-BD59-A6C34878D82A}">
                    <a16:rowId xmlns="" xmlns:a16="http://schemas.microsoft.com/office/drawing/2014/main" val="2567080842"/>
                  </a:ext>
                </a:extLst>
              </a:tr>
            </a:tbl>
          </a:graphicData>
        </a:graphic>
      </p:graphicFrame>
      <p:sp>
        <p:nvSpPr>
          <p:cNvPr id="10" name="Rectangle 9">
            <a:extLst>
              <a:ext uri="{FF2B5EF4-FFF2-40B4-BE49-F238E27FC236}">
                <a16:creationId xmlns="" xmlns:a16="http://schemas.microsoft.com/office/drawing/2014/main" id="{5C9DDF75-3A23-43D2-850B-03AEEEA5649C}"/>
              </a:ext>
            </a:extLst>
          </p:cNvPr>
          <p:cNvSpPr/>
          <p:nvPr/>
        </p:nvSpPr>
        <p:spPr>
          <a:xfrm>
            <a:off x="8517895" y="1251946"/>
            <a:ext cx="800219" cy="369332"/>
          </a:xfrm>
          <a:prstGeom prst="rect">
            <a:avLst/>
          </a:prstGeom>
        </p:spPr>
        <p:txBody>
          <a:bodyPr wrap="none">
            <a:spAutoFit/>
          </a:bodyPr>
          <a:lstStyle/>
          <a:p>
            <a:r>
              <a:rPr lang="en-US" b="1" dirty="0">
                <a:solidFill>
                  <a:srgbClr val="FF6400"/>
                </a:solidFill>
                <a:latin typeface="+mn-lt"/>
              </a:rPr>
              <a:t>WOW</a:t>
            </a:r>
            <a:endParaRPr lang="en-US" b="1" dirty="0">
              <a:latin typeface="+mn-lt"/>
            </a:endParaRPr>
          </a:p>
        </p:txBody>
      </p:sp>
      <p:graphicFrame>
        <p:nvGraphicFramePr>
          <p:cNvPr id="11" name="Table 10">
            <a:extLst>
              <a:ext uri="{FF2B5EF4-FFF2-40B4-BE49-F238E27FC236}">
                <a16:creationId xmlns="" xmlns:a16="http://schemas.microsoft.com/office/drawing/2014/main" id="{4393BAAC-7D25-4128-9204-425EA07BADCB}"/>
              </a:ext>
            </a:extLst>
          </p:cNvPr>
          <p:cNvGraphicFramePr>
            <a:graphicFrameLocks noGrp="1"/>
          </p:cNvGraphicFramePr>
          <p:nvPr>
            <p:extLst>
              <p:ext uri="{D42A27DB-BD31-4B8C-83A1-F6EECF244321}">
                <p14:modId xmlns:p14="http://schemas.microsoft.com/office/powerpoint/2010/main" val="1314846127"/>
              </p:ext>
            </p:extLst>
          </p:nvPr>
        </p:nvGraphicFramePr>
        <p:xfrm>
          <a:off x="6261100" y="3997895"/>
          <a:ext cx="5570116" cy="2262263"/>
        </p:xfrm>
        <a:graphic>
          <a:graphicData uri="http://schemas.openxmlformats.org/drawingml/2006/table">
            <a:tbl>
              <a:tblPr firstRow="1" bandRow="1">
                <a:tableStyleId>{5940675A-B579-460E-94D1-54222C63F5DA}</a:tableStyleId>
              </a:tblPr>
              <a:tblGrid>
                <a:gridCol w="5570116">
                  <a:extLst>
                    <a:ext uri="{9D8B030D-6E8A-4147-A177-3AD203B41FA5}">
                      <a16:colId xmlns="" xmlns:a16="http://schemas.microsoft.com/office/drawing/2014/main" val="1728495146"/>
                    </a:ext>
                  </a:extLst>
                </a:gridCol>
              </a:tblGrid>
              <a:tr h="311091">
                <a:tc>
                  <a:txBody>
                    <a:bodyPr/>
                    <a:lstStyle/>
                    <a:p>
                      <a:r>
                        <a:rPr lang="en-US" sz="1400" dirty="0">
                          <a:solidFill>
                            <a:srgbClr val="1C3649"/>
                          </a:solidFill>
                        </a:rPr>
                        <a:t>Implementation</a:t>
                      </a:r>
                    </a:p>
                  </a:txBody>
                  <a:tcPr>
                    <a:solidFill>
                      <a:srgbClr val="EBE8EB"/>
                    </a:solidFill>
                  </a:tcPr>
                </a:tc>
                <a:extLst>
                  <a:ext uri="{0D108BD9-81ED-4DB2-BD59-A6C34878D82A}">
                    <a16:rowId xmlns="" xmlns:a16="http://schemas.microsoft.com/office/drawing/2014/main" val="1136809125"/>
                  </a:ext>
                </a:extLst>
              </a:tr>
              <a:tr h="972728">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1200" b="1" i="0" u="none" strike="noStrike" cap="none" normalizeH="0" baseline="0" dirty="0">
                          <a:ln>
                            <a:noFill/>
                          </a:ln>
                          <a:solidFill>
                            <a:schemeClr val="bg1"/>
                          </a:solidFill>
                          <a:effectLst/>
                          <a:latin typeface="Arial" charset="0"/>
                          <a:ea typeface="SimSun" pitchFamily="2" charset="-122"/>
                          <a:cs typeface="SimSun" pitchFamily="2" charset="-122"/>
                        </a:rPr>
                        <a:t>Demo Highlights: </a:t>
                      </a:r>
                      <a:r>
                        <a:rPr kumimoji="0" lang="en-US" sz="1200" b="0" i="1" u="none" strike="noStrike" cap="none" normalizeH="0" baseline="0" dirty="0">
                          <a:ln>
                            <a:noFill/>
                          </a:ln>
                          <a:solidFill>
                            <a:schemeClr val="bg1"/>
                          </a:solidFill>
                          <a:effectLst/>
                          <a:latin typeface="Arial" charset="0"/>
                          <a:ea typeface="SimSun" pitchFamily="2" charset="-122"/>
                          <a:cs typeface="SimSun" pitchFamily="2" charset="-122"/>
                        </a:rPr>
                        <a:t>The entire project was done inside Data Science Experience – the data was gathered from the community, prepared using </a:t>
                      </a:r>
                      <a:r>
                        <a:rPr kumimoji="0" lang="en-US" sz="1200" b="0" i="1" u="none" strike="noStrike" cap="none" normalizeH="0" baseline="0" dirty="0" err="1">
                          <a:ln>
                            <a:noFill/>
                          </a:ln>
                          <a:solidFill>
                            <a:schemeClr val="bg1"/>
                          </a:solidFill>
                          <a:effectLst/>
                          <a:latin typeface="Arial" charset="0"/>
                          <a:ea typeface="SimSun" pitchFamily="2" charset="-122"/>
                          <a:cs typeface="SimSun" pitchFamily="2" charset="-122"/>
                        </a:rPr>
                        <a:t>Jupyter</a:t>
                      </a:r>
                      <a:r>
                        <a:rPr kumimoji="0" lang="en-US" sz="1200" b="0" i="1" u="none" strike="noStrike" cap="none" normalizeH="0" baseline="0" dirty="0">
                          <a:ln>
                            <a:noFill/>
                          </a:ln>
                          <a:solidFill>
                            <a:schemeClr val="bg1"/>
                          </a:solidFill>
                          <a:effectLst/>
                          <a:latin typeface="Arial" charset="0"/>
                          <a:ea typeface="SimSun" pitchFamily="2" charset="-122"/>
                          <a:cs typeface="SimSun" pitchFamily="2" charset="-122"/>
                        </a:rPr>
                        <a:t>, the model deployed with Watson Machine Learning, and the app built using </a:t>
                      </a:r>
                      <a:r>
                        <a:rPr kumimoji="0" lang="en-US" sz="1200" b="0" i="1" u="none" strike="noStrike" cap="none" normalizeH="0" baseline="0" dirty="0" err="1">
                          <a:ln>
                            <a:noFill/>
                          </a:ln>
                          <a:solidFill>
                            <a:schemeClr val="bg1"/>
                          </a:solidFill>
                          <a:effectLst/>
                          <a:latin typeface="Arial" charset="0"/>
                          <a:ea typeface="SimSun" pitchFamily="2" charset="-122"/>
                          <a:cs typeface="SimSun" pitchFamily="2" charset="-122"/>
                        </a:rPr>
                        <a:t>RStudio</a:t>
                      </a:r>
                      <a:r>
                        <a:rPr kumimoji="0" lang="en-US" sz="1200" b="0" i="1" u="none" strike="noStrike" cap="none" normalizeH="0" baseline="0" dirty="0">
                          <a:ln>
                            <a:noFill/>
                          </a:ln>
                          <a:solidFill>
                            <a:schemeClr val="bg1"/>
                          </a:solidFill>
                          <a:effectLst/>
                          <a:latin typeface="Arial" charset="0"/>
                          <a:ea typeface="SimSun" pitchFamily="2" charset="-122"/>
                          <a:cs typeface="SimSun" pitchFamily="2" charset="-122"/>
                        </a:rPr>
                        <a:t>.  The demo shows how DSX supports an end to end data science workflow.</a:t>
                      </a:r>
                    </a:p>
                  </a:txBody>
                  <a:tcPr>
                    <a:solidFill>
                      <a:srgbClr val="437AAA"/>
                    </a:solidFill>
                  </a:tcPr>
                </a:tc>
                <a:extLst>
                  <a:ext uri="{0D108BD9-81ED-4DB2-BD59-A6C34878D82A}">
                    <a16:rowId xmlns="" xmlns:a16="http://schemas.microsoft.com/office/drawing/2014/main" val="2567080842"/>
                  </a:ext>
                </a:extLst>
              </a:tr>
              <a:tr h="32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bg1"/>
                          </a:solidFill>
                          <a:effectLst/>
                          <a:latin typeface="Arial" charset="0"/>
                          <a:ea typeface="SimSun" pitchFamily="2" charset="-122"/>
                          <a:cs typeface="SimSun" pitchFamily="2" charset="-122"/>
                        </a:rPr>
                        <a:t>Demo Components:  </a:t>
                      </a:r>
                      <a:r>
                        <a:rPr kumimoji="0" lang="en-US" sz="1200" b="0" i="1" u="none" strike="noStrike" cap="none" normalizeH="0" baseline="0" dirty="0">
                          <a:ln>
                            <a:noFill/>
                          </a:ln>
                          <a:solidFill>
                            <a:schemeClr val="bg1"/>
                          </a:solidFill>
                          <a:effectLst/>
                          <a:latin typeface="Arial" charset="0"/>
                          <a:ea typeface="SimSun" pitchFamily="2" charset="-122"/>
                          <a:cs typeface="SimSun" pitchFamily="2" charset="-122"/>
                        </a:rPr>
                        <a:t>DSX, WML, Watson NLU</a:t>
                      </a:r>
                    </a:p>
                  </a:txBody>
                  <a:tcPr>
                    <a:solidFill>
                      <a:srgbClr val="437AAA"/>
                    </a:solidFill>
                  </a:tcPr>
                </a:tc>
                <a:extLst>
                  <a:ext uri="{0D108BD9-81ED-4DB2-BD59-A6C34878D82A}">
                    <a16:rowId xmlns="" xmlns:a16="http://schemas.microsoft.com/office/drawing/2014/main" val="1139742469"/>
                  </a:ext>
                </a:extLst>
              </a:tr>
              <a:tr h="326148">
                <a:tc>
                  <a:txBody>
                    <a:bodyPr/>
                    <a:lstStyle/>
                    <a:p>
                      <a:r>
                        <a:rPr lang="en-US" sz="1200" i="0" dirty="0">
                          <a:solidFill>
                            <a:schemeClr val="bg1"/>
                          </a:solidFill>
                        </a:rPr>
                        <a:t>Author(s):  </a:t>
                      </a:r>
                      <a:r>
                        <a:rPr lang="en-US" sz="1200" b="0" i="1" dirty="0">
                          <a:solidFill>
                            <a:schemeClr val="bg1"/>
                          </a:solidFill>
                        </a:rPr>
                        <a:t>Rafi </a:t>
                      </a:r>
                      <a:r>
                        <a:rPr lang="en-US" sz="1200" b="0" i="1" dirty="0" err="1">
                          <a:solidFill>
                            <a:schemeClr val="bg1"/>
                          </a:solidFill>
                        </a:rPr>
                        <a:t>Kurlansik</a:t>
                      </a:r>
                      <a:r>
                        <a:rPr lang="en-US" sz="1200" b="0" i="1" dirty="0">
                          <a:solidFill>
                            <a:schemeClr val="bg1"/>
                          </a:solidFill>
                        </a:rPr>
                        <a:t>, ACSS Industrial Market (</a:t>
                      </a:r>
                      <a:r>
                        <a:rPr lang="en-US" sz="1200" b="0" i="1" dirty="0" err="1">
                          <a:solidFill>
                            <a:schemeClr val="bg1"/>
                          </a:solidFill>
                        </a:rPr>
                        <a:t>rafi.kurlansik@ibm.com</a:t>
                      </a:r>
                      <a:r>
                        <a:rPr lang="en-US" sz="1200" b="0" i="1" dirty="0">
                          <a:solidFill>
                            <a:schemeClr val="bg1"/>
                          </a:solidFill>
                        </a:rPr>
                        <a:t>)</a:t>
                      </a:r>
                    </a:p>
                  </a:txBody>
                  <a:tcPr>
                    <a:solidFill>
                      <a:srgbClr val="437AAA"/>
                    </a:solidFill>
                  </a:tcPr>
                </a:tc>
                <a:extLst>
                  <a:ext uri="{0D108BD9-81ED-4DB2-BD59-A6C34878D82A}">
                    <a16:rowId xmlns="" xmlns:a16="http://schemas.microsoft.com/office/drawing/2014/main" val="3383373431"/>
                  </a:ext>
                </a:extLst>
              </a:tr>
              <a:tr h="326148">
                <a:tc>
                  <a:txBody>
                    <a:bodyPr/>
                    <a:lstStyle/>
                    <a:p>
                      <a:r>
                        <a:rPr lang="en-US" sz="1200" b="1" i="0" dirty="0">
                          <a:solidFill>
                            <a:schemeClr val="bg1"/>
                          </a:solidFill>
                        </a:rPr>
                        <a:t>Internal</a:t>
                      </a:r>
                      <a:r>
                        <a:rPr lang="en-US" sz="1200" i="1" dirty="0">
                          <a:solidFill>
                            <a:schemeClr val="bg1"/>
                          </a:solidFill>
                        </a:rPr>
                        <a:t>: </a:t>
                      </a:r>
                      <a:r>
                        <a:rPr lang="en-US" sz="1200" b="0" i="1" dirty="0">
                          <a:solidFill>
                            <a:schemeClr val="bg1"/>
                          </a:solidFill>
                        </a:rPr>
                        <a:t>Yes  </a:t>
                      </a:r>
                      <a:r>
                        <a:rPr lang="en-US" sz="1200" b="1" i="0" baseline="0" dirty="0">
                          <a:solidFill>
                            <a:schemeClr val="bg1"/>
                          </a:solidFill>
                        </a:rPr>
                        <a:t>  </a:t>
                      </a:r>
                      <a:r>
                        <a:rPr lang="en-US" sz="1200" i="0" dirty="0">
                          <a:solidFill>
                            <a:schemeClr val="bg1"/>
                          </a:solidFill>
                        </a:rPr>
                        <a:t>BP Facing: </a:t>
                      </a:r>
                      <a:r>
                        <a:rPr lang="en-US" sz="1200" b="0" i="1" dirty="0">
                          <a:solidFill>
                            <a:schemeClr val="bg1"/>
                          </a:solidFill>
                        </a:rPr>
                        <a:t>Yes</a:t>
                      </a:r>
                      <a:r>
                        <a:rPr lang="en-US" sz="1200" i="0" dirty="0">
                          <a:solidFill>
                            <a:schemeClr val="bg1"/>
                          </a:solidFill>
                        </a:rPr>
                        <a:t>    Customer Facing: </a:t>
                      </a:r>
                      <a:r>
                        <a:rPr lang="en-US" sz="1200" b="0" i="1" dirty="0">
                          <a:solidFill>
                            <a:schemeClr val="bg1"/>
                          </a:solidFill>
                        </a:rPr>
                        <a:t>Yes</a:t>
                      </a:r>
                      <a:endParaRPr lang="en-US" sz="1200" i="0" dirty="0">
                        <a:solidFill>
                          <a:schemeClr val="bg1"/>
                        </a:solidFill>
                      </a:endParaRPr>
                    </a:p>
                  </a:txBody>
                  <a:tcPr>
                    <a:solidFill>
                      <a:srgbClr val="437AAA"/>
                    </a:solidFill>
                  </a:tcPr>
                </a:tc>
                <a:extLst>
                  <a:ext uri="{0D108BD9-81ED-4DB2-BD59-A6C34878D82A}">
                    <a16:rowId xmlns="" xmlns:a16="http://schemas.microsoft.com/office/drawing/2014/main" val="412830531"/>
                  </a:ext>
                </a:extLst>
              </a:tr>
            </a:tbl>
          </a:graphicData>
        </a:graphic>
      </p:graphicFrame>
      <p:sp>
        <p:nvSpPr>
          <p:cNvPr id="12" name="Rectangle 11">
            <a:extLst>
              <a:ext uri="{FF2B5EF4-FFF2-40B4-BE49-F238E27FC236}">
                <a16:creationId xmlns="" xmlns:a16="http://schemas.microsoft.com/office/drawing/2014/main" id="{444C1DD9-0EDF-47AF-9909-1641C7DA3208}"/>
              </a:ext>
            </a:extLst>
          </p:cNvPr>
          <p:cNvSpPr/>
          <p:nvPr/>
        </p:nvSpPr>
        <p:spPr>
          <a:xfrm>
            <a:off x="8582014" y="3691511"/>
            <a:ext cx="671979" cy="369332"/>
          </a:xfrm>
          <a:prstGeom prst="rect">
            <a:avLst/>
          </a:prstGeom>
        </p:spPr>
        <p:txBody>
          <a:bodyPr wrap="none">
            <a:spAutoFit/>
          </a:bodyPr>
          <a:lstStyle/>
          <a:p>
            <a:r>
              <a:rPr lang="en-US" b="1" dirty="0">
                <a:solidFill>
                  <a:srgbClr val="FF6400"/>
                </a:solidFill>
                <a:latin typeface="+mn-lt"/>
              </a:rPr>
              <a:t>How</a:t>
            </a:r>
            <a:endParaRPr lang="en-US" b="1" dirty="0">
              <a:latin typeface="+mn-lt"/>
            </a:endParaRPr>
          </a:p>
        </p:txBody>
      </p:sp>
      <p:sp>
        <p:nvSpPr>
          <p:cNvPr id="14" name="Rectangle 13">
            <a:extLst>
              <a:ext uri="{FF2B5EF4-FFF2-40B4-BE49-F238E27FC236}">
                <a16:creationId xmlns="" xmlns:a16="http://schemas.microsoft.com/office/drawing/2014/main" id="{61782219-CFC9-46A4-BFFE-1A00658C1971}"/>
              </a:ext>
            </a:extLst>
          </p:cNvPr>
          <p:cNvSpPr/>
          <p:nvPr/>
        </p:nvSpPr>
        <p:spPr>
          <a:xfrm>
            <a:off x="10365313" y="308429"/>
            <a:ext cx="1465903" cy="338554"/>
          </a:xfrm>
          <a:prstGeom prst="rect">
            <a:avLst/>
          </a:prstGeom>
        </p:spPr>
        <p:txBody>
          <a:bodyPr wrap="square">
            <a:spAutoFit/>
          </a:bodyPr>
          <a:lstStyle/>
          <a:p>
            <a:r>
              <a:rPr lang="en-US" sz="1600" b="1" dirty="0">
                <a:solidFill>
                  <a:schemeClr val="bg1"/>
                </a:solidFill>
                <a:latin typeface="+mn-lt"/>
              </a:rPr>
              <a:t>WOW Card</a:t>
            </a:r>
          </a:p>
        </p:txBody>
      </p:sp>
    </p:spTree>
    <p:extLst>
      <p:ext uri="{BB962C8B-B14F-4D97-AF65-F5344CB8AC3E}">
        <p14:creationId xmlns:p14="http://schemas.microsoft.com/office/powerpoint/2010/main" val="1847505"/>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9066" y="298647"/>
            <a:ext cx="6073658" cy="2970772"/>
          </a:xfrm>
        </p:spPr>
        <p:txBody>
          <a:bodyPr/>
          <a:lstStyle/>
          <a:p>
            <a:r>
              <a:rPr lang="en-US" sz="2400" dirty="0" smtClean="0">
                <a:solidFill>
                  <a:schemeClr val="accent4"/>
                </a:solidFill>
                <a:latin typeface="Helvetica Neue Thin" charset="0"/>
                <a:ea typeface="Helvetica Neue Thin" charset="0"/>
                <a:cs typeface="Helvetica Neue Thin" charset="0"/>
              </a:rPr>
              <a:t>Solution Architecture:</a:t>
            </a:r>
            <a:r>
              <a:rPr lang="en-US" sz="2400" dirty="0" smtClean="0">
                <a:latin typeface="Helvetica Neue Thin" charset="0"/>
                <a:ea typeface="Helvetica Neue Thin" charset="0"/>
                <a:cs typeface="Helvetica Neue Thin" charset="0"/>
              </a:rPr>
              <a:t/>
            </a:r>
            <a:br>
              <a:rPr lang="en-US" sz="2400" dirty="0" smtClean="0">
                <a:latin typeface="Helvetica Neue Thin" charset="0"/>
                <a:ea typeface="Helvetica Neue Thin" charset="0"/>
                <a:cs typeface="Helvetica Neue Thin" charset="0"/>
              </a:rPr>
            </a:br>
            <a:r>
              <a:rPr lang="en-US" sz="2400" dirty="0" smtClean="0">
                <a:solidFill>
                  <a:schemeClr val="accent1"/>
                </a:solidFill>
                <a:latin typeface="Helvetica Neue Thin" charset="0"/>
                <a:ea typeface="Helvetica Neue Thin" charset="0"/>
                <a:cs typeface="Helvetica Neue Thin" charset="0"/>
              </a:rPr>
              <a:t>Watson Data Platform &amp; </a:t>
            </a:r>
            <a:br>
              <a:rPr lang="en-US" sz="2400" dirty="0" smtClean="0">
                <a:solidFill>
                  <a:schemeClr val="accent1"/>
                </a:solidFill>
                <a:latin typeface="Helvetica Neue Thin" charset="0"/>
                <a:ea typeface="Helvetica Neue Thin" charset="0"/>
                <a:cs typeface="Helvetica Neue Thin" charset="0"/>
              </a:rPr>
            </a:br>
            <a:r>
              <a:rPr lang="en-US" sz="2400" dirty="0" smtClean="0">
                <a:solidFill>
                  <a:schemeClr val="accent1"/>
                </a:solidFill>
                <a:latin typeface="Helvetica Neue Thin" charset="0"/>
                <a:ea typeface="Helvetica Neue Thin" charset="0"/>
                <a:cs typeface="Helvetica Neue Thin" charset="0"/>
              </a:rPr>
              <a:t>Data Science Experience</a:t>
            </a:r>
            <a:r>
              <a:rPr lang="en-US" sz="2400" dirty="0" smtClean="0"/>
              <a:t/>
            </a:r>
            <a:br>
              <a:rPr lang="en-US" sz="2400" dirty="0" smtClean="0"/>
            </a:br>
            <a:r>
              <a:rPr lang="en-US" sz="2400" dirty="0"/>
              <a:t/>
            </a:r>
            <a:br>
              <a:rPr lang="en-US" sz="2400" dirty="0"/>
            </a:br>
            <a:r>
              <a:rPr lang="en-US" sz="2400" dirty="0" smtClean="0"/>
              <a:t> </a:t>
            </a:r>
            <a:endParaRPr lang="en-US" sz="2400" dirty="0"/>
          </a:p>
        </p:txBody>
      </p:sp>
    </p:spTree>
    <p:extLst>
      <p:ext uri="{BB962C8B-B14F-4D97-AF65-F5344CB8AC3E}">
        <p14:creationId xmlns:p14="http://schemas.microsoft.com/office/powerpoint/2010/main" val="6932551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oblem Icon Buy This For 1"/>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4815" y="2881960"/>
            <a:ext cx="818168" cy="818168"/>
          </a:xfrm>
          <a:prstGeom prst="rect">
            <a:avLst/>
          </a:prstGeom>
          <a:noFill/>
          <a:extLst>
            <a:ext uri="{909E8E84-426E-40DD-AFC4-6F175D3DCCD1}">
              <a14:hiddenFill xmlns:a14="http://schemas.microsoft.com/office/drawing/2010/main">
                <a:solidFill>
                  <a:srgbClr val="FFFFFF"/>
                </a:solidFill>
              </a14:hiddenFill>
            </a:ext>
          </a:extLst>
        </p:spPr>
      </p:pic>
      <p:sp>
        <p:nvSpPr>
          <p:cNvPr id="10243" name="TextBox 5"/>
          <p:cNvSpPr txBox="1">
            <a:spLocks noChangeArrowheads="1"/>
          </p:cNvSpPr>
          <p:nvPr/>
        </p:nvSpPr>
        <p:spPr bwMode="auto">
          <a:xfrm>
            <a:off x="2659831" y="3749783"/>
            <a:ext cx="1491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Clearly Articulate Use Case</a:t>
            </a:r>
          </a:p>
        </p:txBody>
      </p:sp>
      <p:pic>
        <p:nvPicPr>
          <p:cNvPr id="4098" name="Picture 2" descr="ATA BACKUP Free Icon"/>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5862" y="3016402"/>
            <a:ext cx="1187082" cy="888380"/>
          </a:xfrm>
          <a:prstGeom prst="rect">
            <a:avLst/>
          </a:prstGeom>
          <a:noFill/>
          <a:extLst>
            <a:ext uri="{909E8E84-426E-40DD-AFC4-6F175D3DCCD1}">
              <a14:hiddenFill xmlns:a14="http://schemas.microsoft.com/office/drawing/2010/main">
                <a:solidFill>
                  <a:srgbClr val="FFFFFF"/>
                </a:solidFill>
              </a14:hiddenFill>
            </a:ext>
          </a:extLst>
        </p:spPr>
      </p:pic>
      <p:sp>
        <p:nvSpPr>
          <p:cNvPr id="10245" name="TextBox 7"/>
          <p:cNvSpPr txBox="1">
            <a:spLocks noChangeArrowheads="1"/>
          </p:cNvSpPr>
          <p:nvPr/>
        </p:nvSpPr>
        <p:spPr bwMode="auto">
          <a:xfrm>
            <a:off x="5591461" y="3948189"/>
            <a:ext cx="1560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Gather all the Data</a:t>
            </a:r>
          </a:p>
        </p:txBody>
      </p:sp>
      <p:pic>
        <p:nvPicPr>
          <p:cNvPr id="4100" name="Picture 4" descr="ath Physics Engineering"/>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10774" y="4545669"/>
            <a:ext cx="927389" cy="92738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tabase Backup Icons PSD &amp; PNG"/>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726179" y="2988550"/>
            <a:ext cx="1169954" cy="104425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4196405" y="3522380"/>
            <a:ext cx="1015710" cy="218106"/>
          </a:xfrm>
          <a:prstGeom prst="righ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17" name="Right Arrow 16"/>
          <p:cNvSpPr/>
          <p:nvPr/>
        </p:nvSpPr>
        <p:spPr>
          <a:xfrm>
            <a:off x="7155666" y="3341759"/>
            <a:ext cx="708421" cy="189309"/>
          </a:xfrm>
          <a:prstGeom prst="righ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13" name="Curved Left Arrow 12"/>
          <p:cNvSpPr/>
          <p:nvPr/>
        </p:nvSpPr>
        <p:spPr>
          <a:xfrm>
            <a:off x="8838019" y="3341759"/>
            <a:ext cx="529828" cy="1850231"/>
          </a:xfrm>
          <a:prstGeom prst="curvedLef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10251" name="TextBox 18"/>
          <p:cNvSpPr txBox="1">
            <a:spLocks noChangeArrowheads="1"/>
          </p:cNvSpPr>
          <p:nvPr/>
        </p:nvSpPr>
        <p:spPr bwMode="auto">
          <a:xfrm>
            <a:off x="7803366" y="5371030"/>
            <a:ext cx="1735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Apply </a:t>
            </a:r>
            <a:r>
              <a:rPr lang="en-US" altLang="x-none" sz="1200" b="1" dirty="0" smtClean="0">
                <a:solidFill>
                  <a:schemeClr val="accent2"/>
                </a:solidFill>
                <a:latin typeface="Helvetica Neue Light" charset="0"/>
              </a:rPr>
              <a:t>Machine Learning</a:t>
            </a:r>
            <a:endParaRPr lang="en-US" altLang="x-none" sz="1200" b="1" dirty="0">
              <a:solidFill>
                <a:schemeClr val="accent2"/>
              </a:solidFill>
              <a:latin typeface="Helvetica Neue Light" charset="0"/>
            </a:endParaRPr>
          </a:p>
        </p:txBody>
      </p:sp>
      <p:sp>
        <p:nvSpPr>
          <p:cNvPr id="10252" name="TextBox 19"/>
          <p:cNvSpPr txBox="1">
            <a:spLocks noChangeArrowheads="1"/>
          </p:cNvSpPr>
          <p:nvPr/>
        </p:nvSpPr>
        <p:spPr bwMode="auto">
          <a:xfrm>
            <a:off x="7709306" y="4001367"/>
            <a:ext cx="1284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Prepare Data</a:t>
            </a:r>
          </a:p>
        </p:txBody>
      </p:sp>
      <p:sp>
        <p:nvSpPr>
          <p:cNvPr id="21" name="Right Arrow 20"/>
          <p:cNvSpPr/>
          <p:nvPr/>
        </p:nvSpPr>
        <p:spPr>
          <a:xfrm rot="10800000">
            <a:off x="7011600" y="4802657"/>
            <a:ext cx="701277" cy="195263"/>
          </a:xfrm>
          <a:prstGeom prst="righ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10254" name="TextBox 21"/>
          <p:cNvSpPr txBox="1">
            <a:spLocks noChangeArrowheads="1"/>
          </p:cNvSpPr>
          <p:nvPr/>
        </p:nvSpPr>
        <p:spPr bwMode="auto">
          <a:xfrm>
            <a:off x="2846756" y="5333314"/>
            <a:ext cx="10965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Digital</a:t>
            </a:r>
          </a:p>
          <a:p>
            <a:pPr algn="ctr"/>
            <a:r>
              <a:rPr lang="en-US" altLang="x-none" sz="1200" b="1" dirty="0">
                <a:solidFill>
                  <a:schemeClr val="accent2"/>
                </a:solidFill>
                <a:latin typeface="Helvetica Neue Light" charset="0"/>
              </a:rPr>
              <a:t>Application</a:t>
            </a:r>
          </a:p>
        </p:txBody>
      </p:sp>
      <p:pic>
        <p:nvPicPr>
          <p:cNvPr id="4110" name="Picture 14" descr="nspect Icon Buy This For $ 048"/>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4227" y="4687192"/>
            <a:ext cx="722047" cy="722047"/>
          </a:xfrm>
          <a:prstGeom prst="rect">
            <a:avLst/>
          </a:prstGeom>
          <a:noFill/>
          <a:extLst>
            <a:ext uri="{909E8E84-426E-40DD-AFC4-6F175D3DCCD1}">
              <a14:hiddenFill xmlns:a14="http://schemas.microsoft.com/office/drawing/2010/main">
                <a:solidFill>
                  <a:srgbClr val="FFFFFF"/>
                </a:solidFill>
              </a14:hiddenFill>
            </a:ext>
          </a:extLst>
        </p:spPr>
      </p:pic>
      <p:sp>
        <p:nvSpPr>
          <p:cNvPr id="10256" name="TextBox 23"/>
          <p:cNvSpPr txBox="1">
            <a:spLocks noChangeArrowheads="1"/>
          </p:cNvSpPr>
          <p:nvPr/>
        </p:nvSpPr>
        <p:spPr bwMode="auto">
          <a:xfrm>
            <a:off x="5765016" y="5484885"/>
            <a:ext cx="1285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x-none" sz="1200" b="1" dirty="0">
                <a:solidFill>
                  <a:schemeClr val="accent2"/>
                </a:solidFill>
                <a:latin typeface="Helvetica Neue Light" charset="0"/>
              </a:rPr>
              <a:t>Evaluate</a:t>
            </a:r>
          </a:p>
        </p:txBody>
      </p:sp>
      <p:sp>
        <p:nvSpPr>
          <p:cNvPr id="2" name="Left-Right Arrow 1"/>
          <p:cNvSpPr/>
          <p:nvPr/>
        </p:nvSpPr>
        <p:spPr>
          <a:xfrm>
            <a:off x="4196306" y="4915119"/>
            <a:ext cx="1015809" cy="188487"/>
          </a:xfrm>
          <a:prstGeom prst="leftRigh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23" name="Curved Left Arrow 22"/>
          <p:cNvSpPr/>
          <p:nvPr/>
        </p:nvSpPr>
        <p:spPr>
          <a:xfrm rot="10800000">
            <a:off x="7274727" y="3701328"/>
            <a:ext cx="476250" cy="1027509"/>
          </a:xfrm>
          <a:prstGeom prst="curvedLef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25" name="Curved Left Arrow 24"/>
          <p:cNvSpPr/>
          <p:nvPr/>
        </p:nvSpPr>
        <p:spPr>
          <a:xfrm rot="5400000" flipV="1">
            <a:off x="7255677" y="4978866"/>
            <a:ext cx="339328" cy="827484"/>
          </a:xfrm>
          <a:prstGeom prst="curvedLeftArrow">
            <a:avLst/>
          </a:prstGeom>
          <a:solidFill>
            <a:schemeClr val="accent6"/>
          </a:solidFill>
        </p:spPr>
        <p:txBody>
          <a:bodyPr lIns="0" tIns="0" rIns="0" bIns="0" anchor="ctr"/>
          <a:lstStyle/>
          <a:p>
            <a:pPr algn="ctr">
              <a:defRPr/>
            </a:pPr>
            <a:endParaRPr lang="en-US" sz="789" b="1" dirty="0" err="1">
              <a:solidFill>
                <a:schemeClr val="bg2"/>
              </a:solidFill>
            </a:endParaRPr>
          </a:p>
        </p:txBody>
      </p:sp>
      <p:sp>
        <p:nvSpPr>
          <p:cNvPr id="10261" name="Rounded Rectangle 3"/>
          <p:cNvSpPr>
            <a:spLocks noChangeArrowheads="1"/>
          </p:cNvSpPr>
          <p:nvPr/>
        </p:nvSpPr>
        <p:spPr bwMode="auto">
          <a:xfrm>
            <a:off x="4791000" y="2553964"/>
            <a:ext cx="5112568" cy="3724276"/>
          </a:xfrm>
          <a:prstGeom prst="roundRect">
            <a:avLst>
              <a:gd name="adj" fmla="val 16667"/>
            </a:avLst>
          </a:prstGeom>
          <a:noFill/>
          <a:ln w="12700">
            <a:solidFill>
              <a:schemeClr val="accent3"/>
            </a:solidFill>
            <a:round/>
            <a:headEnd type="none" w="sm" len="sm"/>
            <a:tailEnd type="none" w="sm" len="sm"/>
          </a:ln>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x-none" altLang="x-none" sz="1200">
              <a:solidFill>
                <a:schemeClr val="bg2"/>
              </a:solidFill>
            </a:endParaRPr>
          </a:p>
        </p:txBody>
      </p:sp>
      <p:pic>
        <p:nvPicPr>
          <p:cNvPr id="10262"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54316" y="4321134"/>
            <a:ext cx="1141809" cy="931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389848" y="585942"/>
            <a:ext cx="10622765" cy="651614"/>
          </a:xfrm>
        </p:spPr>
        <p:txBody>
          <a:bodyPr/>
          <a:lstStyle/>
          <a:p>
            <a:r>
              <a:rPr lang="is-IS" dirty="0" smtClean="0"/>
              <a:t>Turning Data into Insights is a Team Sport</a:t>
            </a:r>
            <a:endParaRPr lang="en-US" dirty="0"/>
          </a:p>
        </p:txBody>
      </p:sp>
      <p:sp>
        <p:nvSpPr>
          <p:cNvPr id="24" name="Snip Single Corner Rectangle 23"/>
          <p:cNvSpPr/>
          <p:nvPr/>
        </p:nvSpPr>
        <p:spPr>
          <a:xfrm>
            <a:off x="2496191" y="1555273"/>
            <a:ext cx="7407377" cy="936132"/>
          </a:xfrm>
          <a:prstGeom prst="snip1Rect">
            <a:avLst/>
          </a:prstGeom>
          <a:solidFill>
            <a:srgbClr val="253AC8"/>
          </a:solidFill>
          <a:ln>
            <a:noFill/>
          </a:ln>
        </p:spPr>
        <p:txBody>
          <a:bodyPr lIns="0" tIns="0" rIns="0" bIns="0" anchor="ctr" anchorCtr="0">
            <a:noAutofit/>
          </a:bodyPr>
          <a:lstStyle/>
          <a:p>
            <a:pPr algn="ctr">
              <a:buClr>
                <a:srgbClr val="000000"/>
              </a:buClr>
            </a:pPr>
            <a:endParaRPr lang="en-US" sz="1300" kern="0" dirty="0" err="1">
              <a:solidFill>
                <a:srgbClr val="FFFFFF"/>
              </a:solidFill>
              <a:latin typeface="Helvetica Neue Light"/>
              <a:ea typeface="Helvetica Neue Light"/>
              <a:cs typeface="Helvetica Neue Light"/>
            </a:endParaRPr>
          </a:p>
        </p:txBody>
      </p:sp>
      <p:grpSp>
        <p:nvGrpSpPr>
          <p:cNvPr id="29" name="Group 28"/>
          <p:cNvGrpSpPr/>
          <p:nvPr/>
        </p:nvGrpSpPr>
        <p:grpSpPr>
          <a:xfrm>
            <a:off x="2750140" y="1680728"/>
            <a:ext cx="1019511" cy="662215"/>
            <a:chOff x="1379822" y="1378499"/>
            <a:chExt cx="764633" cy="496661"/>
          </a:xfrm>
        </p:grpSpPr>
        <p:sp>
          <p:nvSpPr>
            <p:cNvPr id="30" name="Rectangle 29"/>
            <p:cNvSpPr/>
            <p:nvPr/>
          </p:nvSpPr>
          <p:spPr>
            <a:xfrm>
              <a:off x="1379822" y="1721319"/>
              <a:ext cx="764633" cy="15384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333" kern="100" dirty="0">
                  <a:solidFill>
                    <a:schemeClr val="bg1"/>
                  </a:solidFill>
                  <a:latin typeface="IBM Plex Sans"/>
                  <a:ea typeface="Helvetica" charset="0"/>
                  <a:cs typeface="IBM Plex Sans"/>
                </a:rPr>
                <a:t>Data steward</a:t>
              </a:r>
            </a:p>
          </p:txBody>
        </p:sp>
        <p:pic>
          <p:nvPicPr>
            <p:cNvPr id="31" name="Picture 30" descr="CDO.jpg"/>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608426" y="1378499"/>
              <a:ext cx="305112" cy="305112"/>
            </a:xfrm>
            <a:prstGeom prst="ellipse">
              <a:avLst/>
            </a:prstGeom>
            <a:ln w="28575">
              <a:solidFill>
                <a:srgbClr val="959595"/>
              </a:solidFill>
            </a:ln>
          </p:spPr>
        </p:pic>
      </p:grpSp>
      <p:grpSp>
        <p:nvGrpSpPr>
          <p:cNvPr id="32" name="Group 31"/>
          <p:cNvGrpSpPr/>
          <p:nvPr/>
        </p:nvGrpSpPr>
        <p:grpSpPr>
          <a:xfrm>
            <a:off x="5703820" y="1680727"/>
            <a:ext cx="1072408" cy="687963"/>
            <a:chOff x="3806988" y="1380179"/>
            <a:chExt cx="804306" cy="515972"/>
          </a:xfrm>
        </p:grpSpPr>
        <p:sp>
          <p:nvSpPr>
            <p:cNvPr id="33" name="Rectangle 32"/>
            <p:cNvSpPr/>
            <p:nvPr/>
          </p:nvSpPr>
          <p:spPr>
            <a:xfrm>
              <a:off x="3806988" y="1742310"/>
              <a:ext cx="804306" cy="15384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895306">
                <a:buClr>
                  <a:schemeClr val="tx2"/>
                </a:buClr>
                <a:buSzPct val="125000"/>
              </a:pPr>
              <a:r>
                <a:rPr lang="en-US" sz="1333" kern="100" dirty="0">
                  <a:solidFill>
                    <a:schemeClr val="bg1"/>
                  </a:solidFill>
                  <a:latin typeface="IBM Plex Sans"/>
                  <a:cs typeface="IBM Plex Sans"/>
                </a:rPr>
                <a:t>Data engineer</a:t>
              </a:r>
            </a:p>
          </p:txBody>
        </p:sp>
        <p:pic>
          <p:nvPicPr>
            <p:cNvPr id="34" name="Picture 33" descr="DataEngineer.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056549" y="1380179"/>
              <a:ext cx="301752" cy="301752"/>
            </a:xfrm>
            <a:prstGeom prst="ellipse">
              <a:avLst/>
            </a:prstGeom>
            <a:ln w="28575">
              <a:solidFill>
                <a:srgbClr val="8CD211"/>
              </a:solidFill>
            </a:ln>
          </p:spPr>
        </p:pic>
      </p:grpSp>
      <p:grpSp>
        <p:nvGrpSpPr>
          <p:cNvPr id="35" name="Group 34"/>
          <p:cNvGrpSpPr/>
          <p:nvPr/>
        </p:nvGrpSpPr>
        <p:grpSpPr>
          <a:xfrm>
            <a:off x="4198798" y="1680728"/>
            <a:ext cx="1088439" cy="668879"/>
            <a:chOff x="2280416" y="1380179"/>
            <a:chExt cx="816329" cy="501659"/>
          </a:xfrm>
        </p:grpSpPr>
        <p:sp>
          <p:nvSpPr>
            <p:cNvPr id="36" name="Rectangle 35"/>
            <p:cNvSpPr/>
            <p:nvPr/>
          </p:nvSpPr>
          <p:spPr>
            <a:xfrm>
              <a:off x="2280416" y="1727997"/>
              <a:ext cx="816329" cy="15384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895306">
                <a:buClr>
                  <a:schemeClr val="tx2"/>
                </a:buClr>
                <a:buSzPct val="125000"/>
              </a:pPr>
              <a:r>
                <a:rPr lang="en-US" sz="1333" kern="100" dirty="0">
                  <a:solidFill>
                    <a:schemeClr val="bg1"/>
                  </a:solidFill>
                  <a:latin typeface="IBM Plex Sans"/>
                  <a:cs typeface="IBM Plex Sans"/>
                </a:rPr>
                <a:t> Data scientist</a:t>
              </a:r>
            </a:p>
          </p:txBody>
        </p:sp>
        <p:pic>
          <p:nvPicPr>
            <p:cNvPr id="37" name="Picture 36" descr="DataScientist.jp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538363" y="1380179"/>
              <a:ext cx="301752" cy="301752"/>
            </a:xfrm>
            <a:prstGeom prst="ellipse">
              <a:avLst/>
            </a:prstGeom>
            <a:ln w="28575">
              <a:solidFill>
                <a:srgbClr val="41D6C3"/>
              </a:solidFill>
            </a:ln>
          </p:spPr>
        </p:pic>
      </p:grpSp>
      <p:grpSp>
        <p:nvGrpSpPr>
          <p:cNvPr id="38" name="Group 37"/>
          <p:cNvGrpSpPr/>
          <p:nvPr/>
        </p:nvGrpSpPr>
        <p:grpSpPr>
          <a:xfrm>
            <a:off x="8903558" y="1680728"/>
            <a:ext cx="787074" cy="684690"/>
            <a:chOff x="5994889" y="1380179"/>
            <a:chExt cx="590306" cy="513517"/>
          </a:xfrm>
        </p:grpSpPr>
        <p:sp>
          <p:nvSpPr>
            <p:cNvPr id="39" name="Rectangle 38"/>
            <p:cNvSpPr/>
            <p:nvPr/>
          </p:nvSpPr>
          <p:spPr>
            <a:xfrm>
              <a:off x="5994889" y="1739855"/>
              <a:ext cx="590306" cy="15384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marL="0" lvl="1" algn="ctr" defTabSz="895306">
                <a:buClr>
                  <a:schemeClr val="tx2"/>
                </a:buClr>
                <a:buSzPct val="125000"/>
              </a:pPr>
              <a:r>
                <a:rPr lang="en-US" sz="1333" kern="100" dirty="0">
                  <a:solidFill>
                    <a:schemeClr val="bg1"/>
                  </a:solidFill>
                  <a:latin typeface="IBM Plex Sans"/>
                  <a:cs typeface="IBM Plex Sans"/>
                </a:rPr>
                <a:t>Developer</a:t>
              </a:r>
            </a:p>
          </p:txBody>
        </p:sp>
        <p:pic>
          <p:nvPicPr>
            <p:cNvPr id="40" name="Picture 39" descr="Dev.jpg"/>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137445" y="1380179"/>
              <a:ext cx="301752" cy="301752"/>
            </a:xfrm>
            <a:prstGeom prst="ellipse">
              <a:avLst/>
            </a:prstGeom>
            <a:ln w="28575">
              <a:solidFill>
                <a:srgbClr val="EFC100"/>
              </a:solidFill>
            </a:ln>
          </p:spPr>
        </p:pic>
      </p:grpSp>
      <p:grpSp>
        <p:nvGrpSpPr>
          <p:cNvPr id="41" name="Group 40"/>
          <p:cNvGrpSpPr/>
          <p:nvPr/>
        </p:nvGrpSpPr>
        <p:grpSpPr>
          <a:xfrm>
            <a:off x="7180259" y="1682555"/>
            <a:ext cx="1308050" cy="660388"/>
            <a:chOff x="4702411" y="1369244"/>
            <a:chExt cx="981037" cy="495291"/>
          </a:xfrm>
        </p:grpSpPr>
        <p:sp>
          <p:nvSpPr>
            <p:cNvPr id="42" name="Rectangle 41"/>
            <p:cNvSpPr/>
            <p:nvPr/>
          </p:nvSpPr>
          <p:spPr>
            <a:xfrm>
              <a:off x="4702411" y="1710694"/>
              <a:ext cx="981037" cy="153841"/>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0" tIns="0" rIns="0" bIns="0">
              <a:spAutoFit/>
            </a:bodyPr>
            <a:lstStyle/>
            <a:p>
              <a:pPr algn="ctr"/>
              <a:r>
                <a:rPr lang="en-US" sz="1333" kern="100" dirty="0">
                  <a:solidFill>
                    <a:schemeClr val="bg1"/>
                  </a:solidFill>
                  <a:latin typeface="IBM Plex Sans"/>
                  <a:ea typeface="Helvetica" charset="0"/>
                  <a:cs typeface="IBM Plex Sans"/>
                </a:rPr>
                <a:t>Business Analyst</a:t>
              </a:r>
            </a:p>
          </p:txBody>
        </p:sp>
        <p:pic>
          <p:nvPicPr>
            <p:cNvPr id="43" name="Picture 42"/>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3000" contrast="1000"/>
                      </a14:imgEffect>
                    </a14:imgLayer>
                  </a14:imgProps>
                </a:ext>
                <a:ext uri="{28A0092B-C50C-407E-A947-70E740481C1C}">
                  <a14:useLocalDpi xmlns:a14="http://schemas.microsoft.com/office/drawing/2010/main"/>
                </a:ext>
              </a:extLst>
            </a:blip>
            <a:srcRect/>
            <a:stretch/>
          </p:blipFill>
          <p:spPr>
            <a:xfrm>
              <a:off x="5047526" y="1369244"/>
              <a:ext cx="301752" cy="301558"/>
            </a:xfrm>
            <a:prstGeom prst="ellipse">
              <a:avLst/>
            </a:prstGeom>
            <a:ln w="28575">
              <a:solidFill>
                <a:schemeClr val="accent1"/>
              </a:solidFill>
            </a:ln>
          </p:spPr>
        </p:pic>
      </p:grpSp>
      <p:sp>
        <p:nvSpPr>
          <p:cNvPr id="44" name="Text Placeholder 8"/>
          <p:cNvSpPr txBox="1">
            <a:spLocks/>
          </p:cNvSpPr>
          <p:nvPr/>
        </p:nvSpPr>
        <p:spPr>
          <a:xfrm>
            <a:off x="304800" y="268225"/>
            <a:ext cx="5486400" cy="400049"/>
          </a:xfrm>
          <a:prstGeom prst="rect">
            <a:avLst/>
          </a:prstGeom>
        </p:spPr>
        <p:txBody>
          <a:bodyPr/>
          <a:lstStyle>
            <a:lvl1pPr marL="0" indent="0" algn="l" defTabSz="609555" rtl="0" eaLnBrk="1" latinLnBrk="0" hangingPunct="1">
              <a:spcBef>
                <a:spcPts val="2000"/>
              </a:spcBef>
              <a:buFont typeface="Arial"/>
              <a:buNone/>
              <a:defRPr sz="2667" b="0" i="0" kern="1200">
                <a:solidFill>
                  <a:srgbClr val="FFFFFF"/>
                </a:solidFill>
                <a:latin typeface="Helvetica Neue Light" charset="0"/>
                <a:ea typeface="Helvetica Neue Light" charset="0"/>
                <a:cs typeface="Helvetica Neue Light" charset="0"/>
              </a:defRPr>
            </a:lvl1pPr>
            <a:lvl2pPr marL="230701"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2pPr>
            <a:lvl3pPr marL="529127"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3pPr>
            <a:lvl4pPr marL="833906" indent="-224350"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4pPr>
            <a:lvl5pPr marL="1070953" indent="-230701" algn="l" defTabSz="609555" rtl="0" eaLnBrk="1" latinLnBrk="0" hangingPunct="1">
              <a:spcBef>
                <a:spcPct val="20000"/>
              </a:spcBef>
              <a:buFont typeface="Arial"/>
              <a:buChar char="»"/>
              <a:defRPr sz="2667" b="0" i="0" kern="1200">
                <a:solidFill>
                  <a:srgbClr val="FFFFFF"/>
                </a:solidFill>
                <a:latin typeface="Helvetica Neue Light" charset="0"/>
                <a:ea typeface="Helvetica Neue Light" charset="0"/>
                <a:cs typeface="Helvetica Neue Light"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a:lstStyle>
          <a:p>
            <a:r>
              <a:rPr lang="en-US" sz="1400" dirty="0" smtClean="0"/>
              <a:t>Watson Data Platform</a:t>
            </a:r>
            <a:endParaRPr lang="en-US" sz="1400" dirty="0"/>
          </a:p>
        </p:txBody>
      </p:sp>
      <p:sp>
        <p:nvSpPr>
          <p:cNvPr id="48" name="Rounded Rectangle 3"/>
          <p:cNvSpPr>
            <a:spLocks noChangeArrowheads="1"/>
          </p:cNvSpPr>
          <p:nvPr/>
        </p:nvSpPr>
        <p:spPr bwMode="auto">
          <a:xfrm>
            <a:off x="2496191" y="2561022"/>
            <a:ext cx="1927822" cy="3717218"/>
          </a:xfrm>
          <a:prstGeom prst="roundRect">
            <a:avLst>
              <a:gd name="adj" fmla="val 16667"/>
            </a:avLst>
          </a:prstGeom>
          <a:noFill/>
          <a:ln w="12700">
            <a:solidFill>
              <a:schemeClr val="accent3"/>
            </a:solidFill>
            <a:round/>
            <a:headEnd type="none" w="sm" len="sm"/>
            <a:tailEnd type="none" w="sm" len="sm"/>
          </a:ln>
          <a:extLst/>
        </p:spPr>
        <p:txBody>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eaLnBrk="1" hangingPunct="1"/>
            <a:endParaRPr lang="x-none" altLang="x-none" sz="1200">
              <a:solidFill>
                <a:schemeClr val="bg2"/>
              </a:solidFill>
            </a:endParaRPr>
          </a:p>
        </p:txBody>
      </p:sp>
    </p:spTree>
    <p:extLst>
      <p:ext uri="{BB962C8B-B14F-4D97-AF65-F5344CB8AC3E}">
        <p14:creationId xmlns:p14="http://schemas.microsoft.com/office/powerpoint/2010/main" val="9888397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rgbClr val="009EE2"/>
                </a:solidFill>
                <a:latin typeface="Arial"/>
                <a:ea typeface="Arial"/>
                <a:cs typeface="Arial"/>
              </a:rPr>
              <a:t>How </a:t>
            </a:r>
            <a:r>
              <a:rPr lang="en-US" sz="2400" b="1" dirty="0" smtClean="0">
                <a:solidFill>
                  <a:srgbClr val="009EE2"/>
                </a:solidFill>
                <a:latin typeface="Arial"/>
                <a:ea typeface="Arial"/>
                <a:cs typeface="Arial"/>
              </a:rPr>
              <a:t>We </a:t>
            </a:r>
            <a:r>
              <a:rPr lang="en-US" sz="2400" b="1" dirty="0" smtClean="0">
                <a:solidFill>
                  <a:srgbClr val="009EE2"/>
                </a:solidFill>
                <a:latin typeface="Arial"/>
                <a:ea typeface="Arial"/>
                <a:cs typeface="Arial"/>
              </a:rPr>
              <a:t>Used Watson Data Platform to Win</a:t>
            </a:r>
            <a:endParaRPr lang="en-US" sz="2400" b="1" dirty="0">
              <a:solidFill>
                <a:srgbClr val="009EE2"/>
              </a:solidFill>
              <a:latin typeface="Arial"/>
              <a:ea typeface="Arial"/>
              <a:cs typeface="Arial"/>
            </a:endParaRPr>
          </a:p>
        </p:txBody>
      </p:sp>
      <p:sp>
        <p:nvSpPr>
          <p:cNvPr id="9" name="Text Placeholder 8"/>
          <p:cNvSpPr>
            <a:spLocks noGrp="1"/>
          </p:cNvSpPr>
          <p:nvPr>
            <p:ph type="body" sz="quarter" idx="13"/>
          </p:nvPr>
        </p:nvSpPr>
        <p:spPr/>
        <p:txBody>
          <a:bodyPr/>
          <a:lstStyle/>
          <a:p>
            <a:r>
              <a:rPr lang="en-US" dirty="0" smtClean="0"/>
              <a:t>Watson Data Platform</a:t>
            </a:r>
            <a:endParaRPr lang="en-US" dirty="0"/>
          </a:p>
        </p:txBody>
      </p:sp>
      <p:grpSp>
        <p:nvGrpSpPr>
          <p:cNvPr id="8" name="Group 7"/>
          <p:cNvGrpSpPr/>
          <p:nvPr/>
        </p:nvGrpSpPr>
        <p:grpSpPr>
          <a:xfrm>
            <a:off x="417669" y="1298849"/>
            <a:ext cx="11636739" cy="1277015"/>
            <a:chOff x="376988" y="863357"/>
            <a:chExt cx="9477781" cy="814493"/>
          </a:xfrm>
        </p:grpSpPr>
        <p:sp>
          <p:nvSpPr>
            <p:cNvPr id="197" name="Snip Single Corner Rectangle 196"/>
            <p:cNvSpPr/>
            <p:nvPr/>
          </p:nvSpPr>
          <p:spPr>
            <a:xfrm>
              <a:off x="4701404" y="1156642"/>
              <a:ext cx="2103120" cy="521208"/>
            </a:xfrm>
            <a:prstGeom prst="snip1Rect">
              <a:avLst/>
            </a:prstGeom>
            <a:solidFill>
              <a:srgbClr val="253AC8"/>
            </a:solidFill>
            <a:ln>
              <a:noFill/>
            </a:ln>
          </p:spPr>
          <p:txBody>
            <a:bodyPr lIns="0" tIns="0" rIns="0" bIns="0" anchor="t" anchorCtr="0">
              <a:noAutofit/>
            </a:bodyPr>
            <a:lstStyle/>
            <a:p>
              <a:pPr algn="ctr">
                <a:buClr>
                  <a:srgbClr val="000000"/>
                </a:buClr>
              </a:pPr>
              <a:r>
                <a:rPr lang="en-US" sz="1600" kern="0" dirty="0">
                  <a:solidFill>
                    <a:srgbClr val="FFFFFF"/>
                  </a:solidFill>
                  <a:latin typeface="Helvetica Neue Light"/>
                  <a:ea typeface="Helvetica Neue Light"/>
                  <a:cs typeface="Helvetica Neue Light"/>
                </a:rPr>
                <a:t>Data Refinery</a:t>
              </a:r>
            </a:p>
            <a:p>
              <a:pPr algn="ctr">
                <a:buClr>
                  <a:srgbClr val="000000"/>
                </a:buClr>
              </a:pPr>
              <a:r>
                <a:rPr lang="en-US" sz="1067" i="1" kern="0" dirty="0">
                  <a:solidFill>
                    <a:srgbClr val="FFFFFF"/>
                  </a:solidFill>
                  <a:latin typeface="Helvetica Neue Light"/>
                  <a:ea typeface="Helvetica Neue Light"/>
                  <a:cs typeface="Helvetica Neue Light"/>
                </a:rPr>
                <a:t>Data preparation &amp; integration</a:t>
              </a:r>
            </a:p>
          </p:txBody>
        </p:sp>
        <p:sp>
          <p:nvSpPr>
            <p:cNvPr id="205" name="Snip Single Corner Rectangle 204"/>
            <p:cNvSpPr/>
            <p:nvPr/>
          </p:nvSpPr>
          <p:spPr>
            <a:xfrm>
              <a:off x="2538394" y="1156642"/>
              <a:ext cx="2103120" cy="521208"/>
            </a:xfrm>
            <a:prstGeom prst="snip1Rect">
              <a:avLst/>
            </a:prstGeom>
            <a:solidFill>
              <a:schemeClr val="accent3">
                <a:lumMod val="60000"/>
                <a:lumOff val="40000"/>
              </a:schemeClr>
            </a:solidFill>
            <a:ln>
              <a:noFill/>
            </a:ln>
          </p:spPr>
          <p:txBody>
            <a:bodyPr lIns="0" tIns="0" rIns="0" bIns="0" anchor="t" anchorCtr="0">
              <a:noAutofit/>
            </a:bodyPr>
            <a:lstStyle/>
            <a:p>
              <a:pPr algn="ctr">
                <a:buClr>
                  <a:srgbClr val="000000"/>
                </a:buClr>
              </a:pPr>
              <a:r>
                <a:rPr lang="en-US" sz="1400" b="1" kern="0" dirty="0">
                  <a:solidFill>
                    <a:schemeClr val="accent1">
                      <a:lumMod val="75000"/>
                    </a:schemeClr>
                  </a:solidFill>
                  <a:latin typeface="Helvetica Neue Light"/>
                  <a:ea typeface="Helvetica Neue Light"/>
                  <a:cs typeface="Helvetica Neue Light"/>
                </a:rPr>
                <a:t>Data Science</a:t>
              </a:r>
            </a:p>
            <a:p>
              <a:pPr algn="ctr">
                <a:buClr>
                  <a:srgbClr val="000000"/>
                </a:buClr>
              </a:pPr>
              <a:r>
                <a:rPr lang="en-US" sz="1400" b="1" kern="0" dirty="0">
                  <a:solidFill>
                    <a:schemeClr val="accent1">
                      <a:lumMod val="75000"/>
                    </a:schemeClr>
                  </a:solidFill>
                  <a:latin typeface="Helvetica Neue Light"/>
                  <a:ea typeface="Helvetica Neue Light"/>
                  <a:cs typeface="Helvetica Neue Light"/>
                </a:rPr>
                <a:t>Experience</a:t>
              </a:r>
            </a:p>
            <a:p>
              <a:pPr algn="ctr">
                <a:buClr>
                  <a:srgbClr val="000000"/>
                </a:buClr>
              </a:pPr>
              <a:r>
                <a:rPr lang="en-US" sz="1400" b="1" i="1" kern="0" dirty="0">
                  <a:solidFill>
                    <a:schemeClr val="accent1">
                      <a:lumMod val="75000"/>
                    </a:schemeClr>
                  </a:solidFill>
                  <a:latin typeface="Helvetica Neue Light"/>
                  <a:ea typeface="Helvetica Neue Light"/>
                  <a:cs typeface="Helvetica Neue Light"/>
                </a:rPr>
                <a:t>Collaborative data science</a:t>
              </a:r>
            </a:p>
          </p:txBody>
        </p:sp>
        <p:sp>
          <p:nvSpPr>
            <p:cNvPr id="55" name="Rectangle 54"/>
            <p:cNvSpPr/>
            <p:nvPr/>
          </p:nvSpPr>
          <p:spPr>
            <a:xfrm>
              <a:off x="376988" y="863357"/>
              <a:ext cx="9477781" cy="233285"/>
            </a:xfrm>
            <a:prstGeom prst="rect">
              <a:avLst/>
            </a:prstGeom>
            <a:solidFill>
              <a:srgbClr val="253AC8"/>
            </a:solidFill>
            <a:ln>
              <a:noFill/>
            </a:ln>
          </p:spPr>
          <p:txBody>
            <a:bodyPr lIns="0" tIns="0" rIns="0" bIns="0" anchor="ctr" anchorCtr="0">
              <a:noAutofit/>
            </a:bodyPr>
            <a:lstStyle/>
            <a:p>
              <a:pPr algn="ctr">
                <a:buClr>
                  <a:srgbClr val="000000"/>
                </a:buClr>
              </a:pPr>
              <a:r>
                <a:rPr lang="en-US" sz="1600" kern="0" dirty="0">
                  <a:solidFill>
                    <a:srgbClr val="FFFFFF"/>
                  </a:solidFill>
                  <a:latin typeface="Helvetica Neue Light"/>
                  <a:ea typeface="Helvetica Neue Light"/>
                  <a:cs typeface="Helvetica Neue Light"/>
                </a:rPr>
                <a:t>Self Service Experiences</a:t>
              </a:r>
            </a:p>
          </p:txBody>
        </p:sp>
        <p:sp>
          <p:nvSpPr>
            <p:cNvPr id="56" name="Snip Single Corner Rectangle 55"/>
            <p:cNvSpPr/>
            <p:nvPr/>
          </p:nvSpPr>
          <p:spPr>
            <a:xfrm>
              <a:off x="6864415" y="1156642"/>
              <a:ext cx="2103120" cy="521208"/>
            </a:xfrm>
            <a:prstGeom prst="snip1Rect">
              <a:avLst/>
            </a:prstGeom>
            <a:solidFill>
              <a:schemeClr val="accent3">
                <a:lumMod val="60000"/>
                <a:lumOff val="40000"/>
              </a:schemeClr>
            </a:solidFill>
            <a:ln>
              <a:noFill/>
            </a:ln>
          </p:spPr>
          <p:txBody>
            <a:bodyPr lIns="0" tIns="0" rIns="0" bIns="0" anchor="t" anchorCtr="0">
              <a:noAutofit/>
            </a:bodyPr>
            <a:lstStyle/>
            <a:p>
              <a:pPr algn="ctr">
                <a:buClr>
                  <a:srgbClr val="000000"/>
                </a:buClr>
              </a:pPr>
              <a:r>
                <a:rPr lang="en-US" sz="1600" b="1" kern="0" dirty="0" smtClean="0">
                  <a:solidFill>
                    <a:schemeClr val="accent1">
                      <a:lumMod val="75000"/>
                    </a:schemeClr>
                  </a:solidFill>
                  <a:latin typeface="Helvetica Neue Light"/>
                  <a:ea typeface="Helvetica Neue Light"/>
                  <a:cs typeface="Helvetica Neue Light"/>
                </a:rPr>
                <a:t>Watson APIs</a:t>
              </a:r>
              <a:endParaRPr lang="en-US" sz="1600" b="1" kern="0" dirty="0">
                <a:solidFill>
                  <a:schemeClr val="accent1">
                    <a:lumMod val="75000"/>
                  </a:schemeClr>
                </a:solidFill>
                <a:latin typeface="Helvetica Neue Light"/>
                <a:ea typeface="Helvetica Neue Light"/>
                <a:cs typeface="Helvetica Neue Light"/>
              </a:endParaRPr>
            </a:p>
            <a:p>
              <a:pPr algn="ctr">
                <a:buClr>
                  <a:srgbClr val="000000"/>
                </a:buClr>
              </a:pPr>
              <a:r>
                <a:rPr lang="en-US" sz="1067" b="1" i="1" kern="0" dirty="0" smtClean="0">
                  <a:solidFill>
                    <a:schemeClr val="accent1">
                      <a:lumMod val="75000"/>
                    </a:schemeClr>
                  </a:solidFill>
                  <a:latin typeface="Helvetica Neue Light"/>
                  <a:ea typeface="Helvetica Neue Light"/>
                  <a:cs typeface="Helvetica Neue Light"/>
                </a:rPr>
                <a:t>NLU, Personality Insights, Visual Recognition, etc.</a:t>
              </a:r>
              <a:endParaRPr lang="en-US" sz="1067" b="1" i="1" kern="0" dirty="0">
                <a:solidFill>
                  <a:schemeClr val="accent1">
                    <a:lumMod val="75000"/>
                  </a:schemeClr>
                </a:solidFill>
                <a:latin typeface="Helvetica Neue Light"/>
                <a:ea typeface="Helvetica Neue Light"/>
                <a:cs typeface="Helvetica Neue Light"/>
              </a:endParaRPr>
            </a:p>
          </p:txBody>
        </p:sp>
        <p:sp>
          <p:nvSpPr>
            <p:cNvPr id="57" name="Snip Single Corner Rectangle 56"/>
            <p:cNvSpPr/>
            <p:nvPr/>
          </p:nvSpPr>
          <p:spPr>
            <a:xfrm>
              <a:off x="376988" y="1156642"/>
              <a:ext cx="2101516" cy="519463"/>
            </a:xfrm>
            <a:prstGeom prst="snip1Rect">
              <a:avLst/>
            </a:prstGeom>
            <a:solidFill>
              <a:srgbClr val="253AC8"/>
            </a:solidFill>
            <a:ln>
              <a:noFill/>
            </a:ln>
          </p:spPr>
          <p:txBody>
            <a:bodyPr lIns="0" tIns="0" rIns="0" bIns="0" anchor="t" anchorCtr="0">
              <a:noAutofit/>
            </a:bodyPr>
            <a:lstStyle/>
            <a:p>
              <a:pPr algn="ctr">
                <a:buClr>
                  <a:srgbClr val="000000"/>
                </a:buClr>
              </a:pPr>
              <a:r>
                <a:rPr lang="en-US" sz="1600" kern="0" dirty="0">
                  <a:solidFill>
                    <a:srgbClr val="FFFFFF"/>
                  </a:solidFill>
                  <a:latin typeface="Helvetica Neue Light"/>
                  <a:ea typeface="Helvetica Neue Light"/>
                  <a:cs typeface="Helvetica Neue Light"/>
                </a:rPr>
                <a:t>Watson Analytics</a:t>
              </a:r>
            </a:p>
            <a:p>
              <a:pPr algn="ctr">
                <a:buClr>
                  <a:srgbClr val="000000"/>
                </a:buClr>
              </a:pPr>
              <a:r>
                <a:rPr lang="en-US" sz="1067" i="1" kern="0" dirty="0">
                  <a:solidFill>
                    <a:srgbClr val="FFFFFF"/>
                  </a:solidFill>
                  <a:latin typeface="Helvetica Neue Light"/>
                  <a:ea typeface="Helvetica Neue Light"/>
                  <a:cs typeface="Helvetica Neue Light"/>
                </a:rPr>
                <a:t>Smart discovery &amp; exploration</a:t>
              </a:r>
            </a:p>
          </p:txBody>
        </p:sp>
      </p:grpSp>
      <p:grpSp>
        <p:nvGrpSpPr>
          <p:cNvPr id="7" name="Group 6"/>
          <p:cNvGrpSpPr/>
          <p:nvPr/>
        </p:nvGrpSpPr>
        <p:grpSpPr>
          <a:xfrm>
            <a:off x="417670" y="3148661"/>
            <a:ext cx="10547401" cy="1215159"/>
            <a:chOff x="376989" y="2169984"/>
            <a:chExt cx="4292505" cy="517169"/>
          </a:xfrm>
        </p:grpSpPr>
        <p:sp>
          <p:nvSpPr>
            <p:cNvPr id="53" name="Rounded Rectangle 52"/>
            <p:cNvSpPr/>
            <p:nvPr/>
          </p:nvSpPr>
          <p:spPr>
            <a:xfrm>
              <a:off x="376989" y="2169984"/>
              <a:ext cx="4292505" cy="155666"/>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Data Movement and Processing</a:t>
              </a:r>
            </a:p>
          </p:txBody>
        </p:sp>
        <p:sp>
          <p:nvSpPr>
            <p:cNvPr id="63" name="Rounded Rectangle 62"/>
            <p:cNvSpPr/>
            <p:nvPr/>
          </p:nvSpPr>
          <p:spPr>
            <a:xfrm>
              <a:off x="2998017" y="2360254"/>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Message Hub</a:t>
              </a:r>
            </a:p>
            <a:p>
              <a:pPr algn="ctr">
                <a:lnSpc>
                  <a:spcPct val="90000"/>
                </a:lnSpc>
                <a:buClr>
                  <a:srgbClr val="FFFFFF"/>
                </a:buClr>
              </a:pPr>
              <a:r>
                <a:rPr lang="en-US" sz="1067" i="1" kern="0" dirty="0">
                  <a:solidFill>
                    <a:srgbClr val="FFFFFF"/>
                  </a:solidFill>
                  <a:ea typeface="Arial"/>
                  <a:cs typeface="Arial"/>
                </a:rPr>
                <a:t>Kafka</a:t>
              </a:r>
            </a:p>
          </p:txBody>
        </p:sp>
        <p:sp>
          <p:nvSpPr>
            <p:cNvPr id="64" name="Rounded Rectangle 63"/>
            <p:cNvSpPr/>
            <p:nvPr/>
          </p:nvSpPr>
          <p:spPr>
            <a:xfrm>
              <a:off x="1250665" y="2360254"/>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Analytics Engine</a:t>
              </a:r>
            </a:p>
            <a:p>
              <a:pPr algn="ctr">
                <a:lnSpc>
                  <a:spcPct val="90000"/>
                </a:lnSpc>
                <a:buClr>
                  <a:srgbClr val="FFFFFF"/>
                </a:buClr>
              </a:pPr>
              <a:r>
                <a:rPr lang="en-US" sz="1067" i="1" kern="0" dirty="0">
                  <a:solidFill>
                    <a:srgbClr val="FFFFFF"/>
                  </a:solidFill>
                  <a:ea typeface="Arial"/>
                  <a:cs typeface="Arial"/>
                </a:rPr>
                <a:t>Hadoop &amp; Spark</a:t>
              </a:r>
            </a:p>
          </p:txBody>
        </p:sp>
        <p:sp>
          <p:nvSpPr>
            <p:cNvPr id="65" name="Rounded Rectangle 64"/>
            <p:cNvSpPr/>
            <p:nvPr/>
          </p:nvSpPr>
          <p:spPr>
            <a:xfrm>
              <a:off x="3871694" y="2360255"/>
              <a:ext cx="795991" cy="325856"/>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Streaming Analytics</a:t>
              </a:r>
            </a:p>
            <a:p>
              <a:pPr algn="ctr">
                <a:lnSpc>
                  <a:spcPct val="90000"/>
                </a:lnSpc>
                <a:buClr>
                  <a:srgbClr val="FFFFFF"/>
                </a:buClr>
              </a:pPr>
              <a:r>
                <a:rPr lang="en-US" sz="1067" i="1" kern="0" dirty="0">
                  <a:solidFill>
                    <a:srgbClr val="FFFFFF"/>
                  </a:solidFill>
                  <a:ea typeface="Arial"/>
                  <a:cs typeface="Arial"/>
                </a:rPr>
                <a:t>Analytics for data-in-motion</a:t>
              </a:r>
            </a:p>
          </p:txBody>
        </p:sp>
        <p:sp>
          <p:nvSpPr>
            <p:cNvPr id="66" name="Rounded Rectangle 65"/>
            <p:cNvSpPr/>
            <p:nvPr/>
          </p:nvSpPr>
          <p:spPr>
            <a:xfrm>
              <a:off x="2124341" y="2360254"/>
              <a:ext cx="796942" cy="326898"/>
            </a:xfrm>
            <a:prstGeom prst="rect">
              <a:avLst/>
            </a:prstGeom>
            <a:solidFill>
              <a:schemeClr val="accent3">
                <a:lumMod val="60000"/>
                <a:lumOff val="40000"/>
              </a:schemeClr>
            </a:solidFill>
            <a:ln>
              <a:noFill/>
            </a:ln>
          </p:spPr>
          <p:txBody>
            <a:bodyPr lIns="0" tIns="0" rIns="0" bIns="0" anchor="ctr" anchorCtr="0">
              <a:noAutofit/>
            </a:bodyPr>
            <a:lstStyle/>
            <a:p>
              <a:pPr algn="ctr">
                <a:lnSpc>
                  <a:spcPct val="90000"/>
                </a:lnSpc>
                <a:buClr>
                  <a:srgbClr val="FFFFFF"/>
                </a:buClr>
              </a:pPr>
              <a:r>
                <a:rPr lang="en-US" sz="1600" b="1" kern="0" dirty="0">
                  <a:solidFill>
                    <a:schemeClr val="accent1">
                      <a:lumMod val="75000"/>
                    </a:schemeClr>
                  </a:solidFill>
                  <a:ea typeface="Arial"/>
                  <a:cs typeface="Arial"/>
                </a:rPr>
                <a:t>Watson Machine Learning</a:t>
              </a:r>
            </a:p>
            <a:p>
              <a:pPr algn="ctr">
                <a:lnSpc>
                  <a:spcPct val="90000"/>
                </a:lnSpc>
                <a:buClr>
                  <a:srgbClr val="FFFFFF"/>
                </a:buClr>
              </a:pPr>
              <a:r>
                <a:rPr lang="en-US" sz="1067" b="1" kern="0" dirty="0">
                  <a:solidFill>
                    <a:schemeClr val="accent1">
                      <a:lumMod val="75000"/>
                    </a:schemeClr>
                  </a:solidFill>
                  <a:ea typeface="Arial"/>
                  <a:cs typeface="Arial"/>
                </a:rPr>
                <a:t>ML processing &amp; management</a:t>
              </a:r>
            </a:p>
          </p:txBody>
        </p:sp>
        <p:sp>
          <p:nvSpPr>
            <p:cNvPr id="45" name="Rounded Rectangle 63"/>
            <p:cNvSpPr/>
            <p:nvPr/>
          </p:nvSpPr>
          <p:spPr>
            <a:xfrm>
              <a:off x="376989" y="2360255"/>
              <a:ext cx="796942" cy="326898"/>
            </a:xfrm>
            <a:prstGeom prst="rect">
              <a:avLst/>
            </a:prstGeom>
            <a:solidFill>
              <a:srgbClr val="362F9F"/>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Lift</a:t>
              </a:r>
            </a:p>
            <a:p>
              <a:pPr algn="ctr">
                <a:lnSpc>
                  <a:spcPct val="90000"/>
                </a:lnSpc>
                <a:buClr>
                  <a:srgbClr val="FFFFFF"/>
                </a:buClr>
              </a:pPr>
              <a:r>
                <a:rPr lang="en-US" sz="1067" i="1" kern="0" dirty="0" err="1">
                  <a:solidFill>
                    <a:srgbClr val="FFFFFF"/>
                  </a:solidFill>
                  <a:ea typeface="Arial"/>
                  <a:cs typeface="Arial"/>
                </a:rPr>
                <a:t>Grount</a:t>
              </a:r>
              <a:r>
                <a:rPr lang="en-US" sz="1067" i="1" kern="0" dirty="0">
                  <a:solidFill>
                    <a:srgbClr val="FFFFFF"/>
                  </a:solidFill>
                  <a:ea typeface="Arial"/>
                  <a:cs typeface="Arial"/>
                </a:rPr>
                <a:t>-to-cloud transfer</a:t>
              </a:r>
            </a:p>
          </p:txBody>
        </p:sp>
      </p:grpSp>
      <p:sp>
        <p:nvSpPr>
          <p:cNvPr id="54" name="Rounded Rectangle 53"/>
          <p:cNvSpPr/>
          <p:nvPr/>
        </p:nvSpPr>
        <p:spPr>
          <a:xfrm>
            <a:off x="417670" y="4891816"/>
            <a:ext cx="10547401" cy="365760"/>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600" kern="0" dirty="0">
                <a:solidFill>
                  <a:srgbClr val="FFFFFF"/>
                </a:solidFill>
                <a:ea typeface="Arial"/>
                <a:cs typeface="Arial"/>
              </a:rPr>
              <a:t>Data</a:t>
            </a:r>
          </a:p>
        </p:txBody>
      </p:sp>
      <p:grpSp>
        <p:nvGrpSpPr>
          <p:cNvPr id="3" name="Group 2"/>
          <p:cNvGrpSpPr/>
          <p:nvPr/>
        </p:nvGrpSpPr>
        <p:grpSpPr>
          <a:xfrm>
            <a:off x="417672" y="5351645"/>
            <a:ext cx="10542955" cy="798513"/>
            <a:chOff x="313252" y="4013733"/>
            <a:chExt cx="8910316" cy="598885"/>
          </a:xfrm>
        </p:grpSpPr>
        <p:sp>
          <p:nvSpPr>
            <p:cNvPr id="58" name="Rounded Rectangle 57"/>
            <p:cNvSpPr/>
            <p:nvPr/>
          </p:nvSpPr>
          <p:spPr>
            <a:xfrm>
              <a:off x="313252" y="4013733"/>
              <a:ext cx="926221" cy="598883"/>
            </a:xfrm>
            <a:prstGeom prst="rect">
              <a:avLst/>
            </a:prstGeom>
            <a:solidFill>
              <a:schemeClr val="accent3">
                <a:lumMod val="60000"/>
                <a:lumOff val="40000"/>
                <a:alpha val="96000"/>
              </a:schemeClr>
            </a:solidFill>
            <a:ln>
              <a:noFill/>
            </a:ln>
          </p:spPr>
          <p:txBody>
            <a:bodyPr lIns="0" tIns="0" rIns="0" bIns="0" anchor="ctr" anchorCtr="0">
              <a:noAutofit/>
            </a:bodyPr>
            <a:lstStyle/>
            <a:p>
              <a:pPr algn="ctr">
                <a:lnSpc>
                  <a:spcPct val="90000"/>
                </a:lnSpc>
                <a:buClr>
                  <a:srgbClr val="FFFFFF"/>
                </a:buClr>
              </a:pPr>
              <a:r>
                <a:rPr lang="en-US" sz="1333" b="1" kern="0" dirty="0">
                  <a:solidFill>
                    <a:schemeClr val="accent1">
                      <a:lumMod val="75000"/>
                    </a:schemeClr>
                  </a:solidFill>
                  <a:ea typeface="Arial"/>
                  <a:cs typeface="Arial"/>
                </a:rPr>
                <a:t>Object Storage</a:t>
              </a:r>
            </a:p>
          </p:txBody>
        </p:sp>
        <p:sp>
          <p:nvSpPr>
            <p:cNvPr id="59" name="Rounded Rectangle 58"/>
            <p:cNvSpPr/>
            <p:nvPr/>
          </p:nvSpPr>
          <p:spPr>
            <a:xfrm>
              <a:off x="4304298" y="4013734"/>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a:solidFill>
                    <a:srgbClr val="FFFFFF"/>
                  </a:solidFill>
                  <a:ea typeface="Arial"/>
                  <a:cs typeface="Arial"/>
                </a:rPr>
                <a:t>Cloudant</a:t>
              </a:r>
            </a:p>
          </p:txBody>
        </p:sp>
        <p:sp>
          <p:nvSpPr>
            <p:cNvPr id="60" name="Rounded Rectangle 59"/>
            <p:cNvSpPr/>
            <p:nvPr/>
          </p:nvSpPr>
          <p:spPr>
            <a:xfrm>
              <a:off x="3306536"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a:solidFill>
                    <a:srgbClr val="FFFFFF"/>
                  </a:solidFill>
                  <a:ea typeface="Arial"/>
                  <a:cs typeface="Arial"/>
                </a:rPr>
                <a:t>Mongo</a:t>
              </a:r>
            </a:p>
          </p:txBody>
        </p:sp>
        <p:sp>
          <p:nvSpPr>
            <p:cNvPr id="61" name="Rounded Rectangle 60"/>
            <p:cNvSpPr/>
            <p:nvPr/>
          </p:nvSpPr>
          <p:spPr>
            <a:xfrm>
              <a:off x="2308775"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a:solidFill>
                    <a:srgbClr val="FFFFFF"/>
                  </a:solidFill>
                  <a:ea typeface="Arial"/>
                  <a:cs typeface="Arial"/>
                </a:rPr>
                <a:t>Graph</a:t>
              </a:r>
              <a:endParaRPr lang="en-US" sz="1333" kern="0" dirty="0">
                <a:solidFill>
                  <a:srgbClr val="FFFFFF"/>
                </a:solidFill>
                <a:ea typeface="Arial"/>
                <a:cs typeface="Arial"/>
              </a:endParaRPr>
            </a:p>
          </p:txBody>
        </p:sp>
        <p:sp>
          <p:nvSpPr>
            <p:cNvPr id="28" name="Rounded Rectangle 27"/>
            <p:cNvSpPr/>
            <p:nvPr/>
          </p:nvSpPr>
          <p:spPr>
            <a:xfrm>
              <a:off x="6299821"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a:solidFill>
                    <a:srgbClr val="FFFFFF"/>
                  </a:solidFill>
                  <a:ea typeface="Arial"/>
                  <a:cs typeface="Arial"/>
                </a:rPr>
                <a:t>DB2 on Cloud</a:t>
              </a:r>
            </a:p>
          </p:txBody>
        </p:sp>
        <p:sp>
          <p:nvSpPr>
            <p:cNvPr id="29" name="Rounded Rectangle 28"/>
            <p:cNvSpPr/>
            <p:nvPr/>
          </p:nvSpPr>
          <p:spPr>
            <a:xfrm>
              <a:off x="7297582" y="4013734"/>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a:solidFill>
                    <a:srgbClr val="FFFFFF"/>
                  </a:solidFill>
                  <a:ea typeface="Arial"/>
                  <a:cs typeface="Arial"/>
                </a:rPr>
                <a:t>DB2 Warehouse </a:t>
              </a:r>
            </a:p>
            <a:p>
              <a:pPr algn="ctr">
                <a:lnSpc>
                  <a:spcPct val="90000"/>
                </a:lnSpc>
                <a:buClr>
                  <a:srgbClr val="FFFFFF"/>
                </a:buClr>
              </a:pPr>
              <a:r>
                <a:rPr lang="en-US" sz="1333" kern="0" dirty="0">
                  <a:solidFill>
                    <a:srgbClr val="FFFFFF"/>
                  </a:solidFill>
                  <a:ea typeface="Arial"/>
                  <a:cs typeface="Arial"/>
                </a:rPr>
                <a:t>on Cloud</a:t>
              </a:r>
            </a:p>
          </p:txBody>
        </p:sp>
        <p:sp>
          <p:nvSpPr>
            <p:cNvPr id="30" name="Rounded Rectangle 29"/>
            <p:cNvSpPr/>
            <p:nvPr/>
          </p:nvSpPr>
          <p:spPr>
            <a:xfrm>
              <a:off x="1311014"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err="1">
                  <a:solidFill>
                    <a:srgbClr val="FFFFFF"/>
                  </a:solidFill>
                  <a:ea typeface="Arial"/>
                  <a:cs typeface="Arial"/>
                </a:rPr>
                <a:t>Redis</a:t>
              </a:r>
              <a:endParaRPr lang="en-US" sz="1333" kern="0" dirty="0">
                <a:solidFill>
                  <a:srgbClr val="FFFFFF"/>
                </a:solidFill>
                <a:ea typeface="Arial"/>
                <a:cs typeface="Arial"/>
              </a:endParaRPr>
            </a:p>
          </p:txBody>
        </p:sp>
        <p:sp>
          <p:nvSpPr>
            <p:cNvPr id="31" name="Rounded Rectangle 30"/>
            <p:cNvSpPr/>
            <p:nvPr/>
          </p:nvSpPr>
          <p:spPr>
            <a:xfrm>
              <a:off x="5302059" y="4013735"/>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en-US" sz="1333" kern="0" dirty="0">
                  <a:solidFill>
                    <a:srgbClr val="FFFFFF"/>
                  </a:solidFill>
                  <a:ea typeface="Arial"/>
                  <a:cs typeface="Arial"/>
                </a:rPr>
                <a:t>Postgres</a:t>
              </a:r>
            </a:p>
          </p:txBody>
        </p:sp>
        <p:sp>
          <p:nvSpPr>
            <p:cNvPr id="33" name="Rounded Rectangle 28"/>
            <p:cNvSpPr/>
            <p:nvPr/>
          </p:nvSpPr>
          <p:spPr>
            <a:xfrm>
              <a:off x="8297347" y="4013733"/>
              <a:ext cx="926221" cy="598883"/>
            </a:xfrm>
            <a:prstGeom prst="rect">
              <a:avLst/>
            </a:prstGeom>
            <a:solidFill>
              <a:srgbClr val="211D7F">
                <a:alpha val="96000"/>
              </a:srgbClr>
            </a:solidFill>
            <a:ln>
              <a:noFill/>
            </a:ln>
          </p:spPr>
          <p:txBody>
            <a:bodyPr lIns="0" tIns="0" rIns="0" bIns="0" anchor="ctr" anchorCtr="0">
              <a:noAutofit/>
            </a:bodyPr>
            <a:lstStyle/>
            <a:p>
              <a:pPr algn="ctr">
                <a:lnSpc>
                  <a:spcPct val="90000"/>
                </a:lnSpc>
                <a:buClr>
                  <a:srgbClr val="FFFFFF"/>
                </a:buClr>
              </a:pPr>
              <a:r>
                <a:rPr lang="mr-IN" sz="1333" kern="0" dirty="0">
                  <a:solidFill>
                    <a:srgbClr val="FFFFFF"/>
                  </a:solidFill>
                  <a:ea typeface="Arial"/>
                  <a:cs typeface="Arial"/>
                </a:rPr>
                <a:t>…</a:t>
              </a:r>
              <a:endParaRPr lang="en-US" sz="1333" kern="0" dirty="0">
                <a:solidFill>
                  <a:srgbClr val="FFFFFF"/>
                </a:solidFill>
                <a:ea typeface="Arial"/>
                <a:cs typeface="Arial"/>
              </a:endParaRPr>
            </a:p>
          </p:txBody>
        </p:sp>
      </p:grpSp>
      <p:sp>
        <p:nvSpPr>
          <p:cNvPr id="32" name="Snip Single Corner Rectangle 31"/>
          <p:cNvSpPr/>
          <p:nvPr/>
        </p:nvSpPr>
        <p:spPr>
          <a:xfrm>
            <a:off x="11096962" y="1758679"/>
            <a:ext cx="957447" cy="4391476"/>
          </a:xfrm>
          <a:prstGeom prst="snip1Rect">
            <a:avLst/>
          </a:prstGeom>
          <a:solidFill>
            <a:srgbClr val="253AC8"/>
          </a:solidFill>
          <a:ln>
            <a:noFill/>
          </a:ln>
        </p:spPr>
        <p:txBody>
          <a:bodyPr vert="vert" lIns="0" tIns="0" rIns="0" bIns="0" anchor="ctr" anchorCtr="0">
            <a:noAutofit/>
          </a:bodyPr>
          <a:lstStyle/>
          <a:p>
            <a:pPr algn="ctr">
              <a:buClr>
                <a:srgbClr val="000000"/>
              </a:buClr>
            </a:pPr>
            <a:r>
              <a:rPr lang="en-US" sz="1600" kern="0" dirty="0">
                <a:solidFill>
                  <a:srgbClr val="FFFFFF"/>
                </a:solidFill>
                <a:latin typeface="Helvetica Neue Light"/>
                <a:ea typeface="Helvetica Neue Light"/>
                <a:cs typeface="Helvetica Neue Light"/>
              </a:rPr>
              <a:t>Data Catalog</a:t>
            </a:r>
          </a:p>
          <a:p>
            <a:pPr algn="ctr">
              <a:buClr>
                <a:srgbClr val="000000"/>
              </a:buClr>
            </a:pPr>
            <a:r>
              <a:rPr lang="en-US" sz="1067" i="1" kern="0" dirty="0">
                <a:solidFill>
                  <a:srgbClr val="FFFFFF"/>
                </a:solidFill>
                <a:latin typeface="Helvetica Neue Light"/>
                <a:ea typeface="Helvetica Neue Light"/>
                <a:cs typeface="Helvetica Neue Light"/>
              </a:rPr>
              <a:t>Data &amp; analytical asset organization </a:t>
            </a:r>
          </a:p>
          <a:p>
            <a:pPr algn="ctr">
              <a:buClr>
                <a:srgbClr val="000000"/>
              </a:buClr>
            </a:pPr>
            <a:r>
              <a:rPr lang="en-US" sz="1067" i="1" kern="0" dirty="0">
                <a:solidFill>
                  <a:srgbClr val="FFFFFF"/>
                </a:solidFill>
                <a:latin typeface="Helvetica Neue Light"/>
                <a:ea typeface="Helvetica Neue Light"/>
                <a:cs typeface="Helvetica Neue Light"/>
              </a:rPr>
              <a:t>with governance</a:t>
            </a:r>
          </a:p>
        </p:txBody>
      </p:sp>
    </p:spTree>
    <p:extLst>
      <p:ext uri="{BB962C8B-B14F-4D97-AF65-F5344CB8AC3E}">
        <p14:creationId xmlns:p14="http://schemas.microsoft.com/office/powerpoint/2010/main" val="572161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39" y="360428"/>
            <a:ext cx="7652766" cy="1158406"/>
          </a:xfrm>
        </p:spPr>
        <p:txBody>
          <a:bodyPr/>
          <a:lstStyle/>
          <a:p>
            <a:r>
              <a:rPr lang="en-US" dirty="0" smtClean="0">
                <a:solidFill>
                  <a:schemeClr val="accent3"/>
                </a:solidFill>
              </a:rPr>
              <a:t>Key Challenges</a:t>
            </a:r>
            <a:br>
              <a:rPr lang="en-US" dirty="0" smtClean="0">
                <a:solidFill>
                  <a:schemeClr val="accent3"/>
                </a:solidFill>
              </a:rPr>
            </a:br>
            <a:r>
              <a:rPr lang="en-US" dirty="0" smtClean="0">
                <a:solidFill>
                  <a:schemeClr val="accent3"/>
                </a:solidFill>
              </a:rPr>
              <a:t/>
            </a:r>
            <a:br>
              <a:rPr lang="en-US" dirty="0" smtClean="0">
                <a:solidFill>
                  <a:schemeClr val="accent3"/>
                </a:solidFill>
              </a:rPr>
            </a:br>
            <a:r>
              <a:rPr lang="en-US" dirty="0">
                <a:solidFill>
                  <a:schemeClr val="accent3"/>
                </a:solidFill>
              </a:rPr>
              <a:t/>
            </a:r>
            <a:br>
              <a:rPr lang="en-US" dirty="0">
                <a:solidFill>
                  <a:schemeClr val="accent3"/>
                </a:solidFill>
              </a:rPr>
            </a:br>
            <a:r>
              <a:rPr lang="en-US" dirty="0" smtClean="0">
                <a:solidFill>
                  <a:schemeClr val="accent3"/>
                </a:solidFill>
              </a:rPr>
              <a:t/>
            </a:r>
            <a:br>
              <a:rPr lang="en-US" dirty="0" smtClean="0">
                <a:solidFill>
                  <a:schemeClr val="accent3"/>
                </a:solidFill>
              </a:rPr>
            </a:br>
            <a:endParaRPr lang="en-US" dirty="0">
              <a:solidFill>
                <a:schemeClr val="accent3"/>
              </a:solidFill>
            </a:endParaRPr>
          </a:p>
        </p:txBody>
      </p:sp>
      <p:sp>
        <p:nvSpPr>
          <p:cNvPr id="6" name="TextBox 5"/>
          <p:cNvSpPr txBox="1"/>
          <p:nvPr/>
        </p:nvSpPr>
        <p:spPr>
          <a:xfrm>
            <a:off x="438956" y="1205231"/>
            <a:ext cx="8025421" cy="5078313"/>
          </a:xfrm>
          <a:prstGeom prst="rect">
            <a:avLst/>
          </a:prstGeom>
          <a:noFill/>
        </p:spPr>
        <p:txBody>
          <a:bodyPr wrap="square" rtlCol="0">
            <a:spAutoFit/>
          </a:bodyPr>
          <a:lstStyle/>
          <a:p>
            <a:r>
              <a:rPr lang="en-US" i="1" dirty="0">
                <a:solidFill>
                  <a:schemeClr val="bg2"/>
                </a:solidFill>
              </a:rPr>
              <a:t>I.  </a:t>
            </a:r>
            <a:r>
              <a:rPr lang="en-US" i="1" dirty="0" smtClean="0">
                <a:solidFill>
                  <a:schemeClr val="bg2"/>
                </a:solidFill>
              </a:rPr>
              <a:t>Demonstrate the practical business value </a:t>
            </a:r>
            <a:r>
              <a:rPr lang="en-US" i="1" dirty="0">
                <a:solidFill>
                  <a:schemeClr val="bg2"/>
                </a:solidFill>
              </a:rPr>
              <a:t>of </a:t>
            </a:r>
            <a:r>
              <a:rPr lang="en-US" i="1" dirty="0" smtClean="0">
                <a:solidFill>
                  <a:schemeClr val="bg2"/>
                </a:solidFill>
              </a:rPr>
              <a:t>machine learning</a:t>
            </a:r>
            <a:endParaRPr lang="en-US" i="1" dirty="0">
              <a:solidFill>
                <a:schemeClr val="bg2"/>
              </a:solidFill>
            </a:endParaRPr>
          </a:p>
          <a:p>
            <a:r>
              <a:rPr lang="en-US" dirty="0" smtClean="0">
                <a:solidFill>
                  <a:schemeClr val="bg1"/>
                </a:solidFill>
              </a:rPr>
              <a:t>Use real world data to show how data science improves the bottom line.</a:t>
            </a:r>
          </a:p>
          <a:p>
            <a:endParaRPr lang="en-US" dirty="0" smtClean="0">
              <a:solidFill>
                <a:schemeClr val="bg2"/>
              </a:solidFill>
            </a:endParaRPr>
          </a:p>
          <a:p>
            <a:endParaRPr lang="en-US" dirty="0" smtClean="0">
              <a:solidFill>
                <a:schemeClr val="bg2"/>
              </a:solidFill>
            </a:endParaRPr>
          </a:p>
          <a:p>
            <a:endParaRPr lang="en-US" dirty="0" smtClean="0">
              <a:solidFill>
                <a:schemeClr val="bg2"/>
              </a:solidFill>
            </a:endParaRPr>
          </a:p>
          <a:p>
            <a:endParaRPr lang="en-US" dirty="0" smtClean="0">
              <a:solidFill>
                <a:schemeClr val="bg2"/>
              </a:solidFill>
            </a:endParaRPr>
          </a:p>
          <a:p>
            <a:r>
              <a:rPr lang="en-US" i="1" dirty="0" smtClean="0">
                <a:solidFill>
                  <a:schemeClr val="bg2"/>
                </a:solidFill>
              </a:rPr>
              <a:t>II.  All work must be done in DSX on IBM Cloud</a:t>
            </a:r>
          </a:p>
          <a:p>
            <a:r>
              <a:rPr lang="en-US" dirty="0" smtClean="0">
                <a:solidFill>
                  <a:schemeClr val="bg1"/>
                </a:solidFill>
              </a:rPr>
              <a:t>The stages of development for a cognitive app with a predictive model - finding the data, analyzing it, modeling it &amp; enriching with Watson APIs – all must be built inside DSX.</a:t>
            </a:r>
          </a:p>
          <a:p>
            <a:endParaRPr lang="en-US" dirty="0" smtClean="0">
              <a:solidFill>
                <a:schemeClr val="bg1"/>
              </a:solidFill>
            </a:endParaRP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 </a:t>
            </a:r>
            <a:r>
              <a:rPr lang="en-US" dirty="0">
                <a:solidFill>
                  <a:schemeClr val="bg1"/>
                </a:solidFill>
              </a:rPr>
              <a:t/>
            </a:r>
            <a:br>
              <a:rPr lang="en-US" dirty="0">
                <a:solidFill>
                  <a:schemeClr val="bg1"/>
                </a:solidFill>
              </a:rPr>
            </a:br>
            <a:r>
              <a:rPr lang="en-US" i="1" dirty="0" smtClean="0">
                <a:solidFill>
                  <a:schemeClr val="bg2"/>
                </a:solidFill>
              </a:rPr>
              <a:t>III. Model Deployment with Watson ML &amp; Open Source</a:t>
            </a:r>
          </a:p>
          <a:p>
            <a:r>
              <a:rPr lang="en-US" dirty="0" smtClean="0">
                <a:solidFill>
                  <a:schemeClr val="bg1"/>
                </a:solidFill>
              </a:rPr>
              <a:t>Go beyond merely training a model and deploy it on the cloud.</a:t>
            </a:r>
          </a:p>
          <a:p>
            <a:r>
              <a:rPr lang="en-US" dirty="0">
                <a:solidFill>
                  <a:schemeClr val="bg1"/>
                </a:solidFill>
              </a:rPr>
              <a:t/>
            </a:r>
            <a:br>
              <a:rPr lang="en-US" dirty="0">
                <a:solidFill>
                  <a:schemeClr val="bg1"/>
                </a:solidFill>
              </a:rPr>
            </a:br>
            <a:endParaRPr lang="en-US" dirty="0">
              <a:solidFill>
                <a:schemeClr val="bg1"/>
              </a:solidFill>
              <a:latin typeface="Helvetica Neue Light" charset="0"/>
              <a:ea typeface="Helvetica Neue Light" charset="0"/>
              <a:cs typeface="Helvetica Neue Light" charset="0"/>
            </a:endParaRPr>
          </a:p>
        </p:txBody>
      </p:sp>
      <p:pic>
        <p:nvPicPr>
          <p:cNvPr id="11" name="Picture 10"/>
          <p:cNvPicPr>
            <a:picLocks noChangeAspect="1"/>
          </p:cNvPicPr>
          <p:nvPr/>
        </p:nvPicPr>
        <p:blipFill>
          <a:blip r:embed="rId3">
            <a:duotone>
              <a:prstClr val="black"/>
              <a:prstClr val="white">
                <a:tint val="45000"/>
                <a:satMod val="400000"/>
              </a:prstClr>
            </a:duotone>
            <a:extLst>
              <a:ext uri="{28A0092B-C50C-407E-A947-70E740481C1C}">
                <a14:useLocalDpi xmlns:a14="http://schemas.microsoft.com/office/drawing/2010/main" val="0"/>
              </a:ext>
            </a:extLst>
          </a:blip>
          <a:stretch>
            <a:fillRect/>
          </a:stretch>
        </p:blipFill>
        <p:spPr>
          <a:xfrm>
            <a:off x="8907881" y="677904"/>
            <a:ext cx="1681859" cy="1681859"/>
          </a:xfrm>
          <a:prstGeom prst="rect">
            <a:avLst/>
          </a:prstGeom>
        </p:spPr>
      </p:pic>
      <p:pic>
        <p:nvPicPr>
          <p:cNvPr id="12" name="Picture 11"/>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07881" y="4422410"/>
            <a:ext cx="1452755" cy="1452755"/>
          </a:xfrm>
          <a:prstGeom prst="rect">
            <a:avLst/>
          </a:prstGeom>
        </p:spPr>
      </p:pic>
      <p:pic>
        <p:nvPicPr>
          <p:cNvPr id="13" name="Picture 12"/>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907881" y="2591803"/>
            <a:ext cx="1598567" cy="1598567"/>
          </a:xfrm>
          <a:prstGeom prst="rect">
            <a:avLst/>
          </a:prstGeom>
        </p:spPr>
      </p:pic>
    </p:spTree>
    <p:extLst>
      <p:ext uri="{BB962C8B-B14F-4D97-AF65-F5344CB8AC3E}">
        <p14:creationId xmlns:p14="http://schemas.microsoft.com/office/powerpoint/2010/main" val="295767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8864" y="313936"/>
            <a:ext cx="4000860" cy="1683522"/>
          </a:xfrm>
        </p:spPr>
        <p:txBody>
          <a:bodyPr/>
          <a:lstStyle/>
          <a:p>
            <a:r>
              <a:rPr lang="en-US" sz="4000" dirty="0" smtClean="0">
                <a:latin typeface="Helvetica Neue Thin" charset="0"/>
                <a:ea typeface="Helvetica Neue Thin" charset="0"/>
                <a:cs typeface="Helvetica Neue Thin" charset="0"/>
              </a:rPr>
              <a:t>Demonstration</a:t>
            </a:r>
            <a:br>
              <a:rPr lang="en-US" sz="4000" dirty="0" smtClean="0">
                <a:latin typeface="Helvetica Neue Thin" charset="0"/>
                <a:ea typeface="Helvetica Neue Thin" charset="0"/>
                <a:cs typeface="Helvetica Neue Thin" charset="0"/>
              </a:rPr>
            </a:br>
            <a:r>
              <a:rPr lang="en-US" sz="2400" dirty="0" smtClean="0">
                <a:latin typeface="Helvetica Neue Thin" charset="0"/>
                <a:ea typeface="Helvetica Neue Thin" charset="0"/>
                <a:cs typeface="Helvetica Neue Thin" charset="0"/>
              </a:rPr>
              <a:t/>
            </a:r>
            <a:br>
              <a:rPr lang="en-US" sz="2400" dirty="0" smtClean="0">
                <a:latin typeface="Helvetica Neue Thin" charset="0"/>
                <a:ea typeface="Helvetica Neue Thin" charset="0"/>
                <a:cs typeface="Helvetica Neue Thin" charset="0"/>
              </a:rPr>
            </a:br>
            <a:r>
              <a:rPr lang="en-US" sz="1400" dirty="0" smtClean="0">
                <a:latin typeface="Helvetica Neue Thin" charset="0"/>
                <a:ea typeface="Helvetica Neue Thin" charset="0"/>
                <a:cs typeface="Helvetica Neue Thin" charset="0"/>
              </a:rPr>
              <a:t>Follow along:</a:t>
            </a:r>
            <a:r>
              <a:rPr lang="en-US" sz="1400" dirty="0">
                <a:latin typeface="Helvetica Neue Thin" charset="0"/>
                <a:ea typeface="Helvetica Neue Thin" charset="0"/>
                <a:cs typeface="Helvetica Neue Thin" charset="0"/>
              </a:rPr>
              <a:t/>
            </a:r>
            <a:br>
              <a:rPr lang="en-US" sz="1400" dirty="0">
                <a:latin typeface="Helvetica Neue Thin" charset="0"/>
                <a:ea typeface="Helvetica Neue Thin" charset="0"/>
                <a:cs typeface="Helvetica Neue Thin" charset="0"/>
              </a:rPr>
            </a:br>
            <a:r>
              <a:rPr lang="en-US" sz="1400" b="1" dirty="0"/>
              <a:t>http://</a:t>
            </a:r>
            <a:r>
              <a:rPr lang="en-US" sz="1400" b="1" dirty="0" err="1"/>
              <a:t>tinyurl.com</a:t>
            </a:r>
            <a:r>
              <a:rPr lang="en-US" sz="1400" b="1" dirty="0"/>
              <a:t>/</a:t>
            </a:r>
            <a:r>
              <a:rPr lang="en-US" sz="1400" b="1" dirty="0" err="1"/>
              <a:t>airbnbNotebook</a:t>
            </a:r>
            <a:r>
              <a:rPr lang="en-US" sz="4000" dirty="0"/>
              <a:t/>
            </a:r>
            <a:br>
              <a:rPr lang="en-US" sz="4000" dirty="0"/>
            </a:br>
            <a:r>
              <a:rPr lang="en-US" sz="4000" dirty="0" smtClean="0">
                <a:latin typeface="Helvetica Neue Thin" charset="0"/>
                <a:ea typeface="Helvetica Neue Thin" charset="0"/>
                <a:cs typeface="Helvetica Neue Thin" charset="0"/>
              </a:rPr>
              <a:t/>
            </a:r>
            <a:br>
              <a:rPr lang="en-US" sz="4000" dirty="0" smtClean="0">
                <a:latin typeface="Helvetica Neue Thin" charset="0"/>
                <a:ea typeface="Helvetica Neue Thin" charset="0"/>
                <a:cs typeface="Helvetica Neue Thin" charset="0"/>
              </a:rPr>
            </a:br>
            <a:endParaRPr lang="en-US" sz="4000" dirty="0">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1562484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342" y="360431"/>
            <a:ext cx="4000860" cy="1683522"/>
          </a:xfrm>
        </p:spPr>
        <p:txBody>
          <a:bodyPr/>
          <a:lstStyle/>
          <a:p>
            <a:r>
              <a:rPr lang="en-US" sz="4000" dirty="0" smtClean="0">
                <a:solidFill>
                  <a:schemeClr val="accent1"/>
                </a:solidFill>
                <a:latin typeface="Helvetica Neue Thin" charset="0"/>
                <a:ea typeface="Helvetica Neue Thin" charset="0"/>
                <a:cs typeface="Helvetica Neue Thin" charset="0"/>
              </a:rPr>
              <a:t>Conclusion</a:t>
            </a:r>
            <a:r>
              <a:rPr lang="en-US" sz="4000" dirty="0" smtClean="0">
                <a:latin typeface="Helvetica Neue Thin" charset="0"/>
                <a:ea typeface="Helvetica Neue Thin" charset="0"/>
                <a:cs typeface="Helvetica Neue Thin" charset="0"/>
              </a:rPr>
              <a:t/>
            </a:r>
            <a:br>
              <a:rPr lang="en-US" sz="4000" dirty="0" smtClean="0">
                <a:latin typeface="Helvetica Neue Thin" charset="0"/>
                <a:ea typeface="Helvetica Neue Thin" charset="0"/>
                <a:cs typeface="Helvetica Neue Thin" charset="0"/>
              </a:rPr>
            </a:br>
            <a:r>
              <a:rPr lang="en-US" sz="4000" dirty="0" smtClean="0">
                <a:latin typeface="Helvetica Neue Thin" charset="0"/>
                <a:ea typeface="Helvetica Neue Thin" charset="0"/>
                <a:cs typeface="Helvetica Neue Thin" charset="0"/>
              </a:rPr>
              <a:t/>
            </a:r>
            <a:br>
              <a:rPr lang="en-US" sz="4000" dirty="0" smtClean="0">
                <a:latin typeface="Helvetica Neue Thin" charset="0"/>
                <a:ea typeface="Helvetica Neue Thin" charset="0"/>
                <a:cs typeface="Helvetica Neue Thin" charset="0"/>
              </a:rPr>
            </a:br>
            <a:endParaRPr lang="en-US" sz="4000" dirty="0">
              <a:latin typeface="Helvetica Neue Thin" charset="0"/>
              <a:ea typeface="Helvetica Neue Thin" charset="0"/>
              <a:cs typeface="Helvetica Neue Thin" charset="0"/>
            </a:endParaRPr>
          </a:p>
        </p:txBody>
      </p:sp>
    </p:spTree>
    <p:extLst>
      <p:ext uri="{BB962C8B-B14F-4D97-AF65-F5344CB8AC3E}">
        <p14:creationId xmlns:p14="http://schemas.microsoft.com/office/powerpoint/2010/main" val="656418116"/>
      </p:ext>
    </p:extLst>
  </p:cSld>
  <p:clrMapOvr>
    <a:masterClrMapping/>
  </p:clrMapOvr>
  <p:timing>
    <p:tnLst>
      <p:par>
        <p:cTn id="1" dur="indefinite" restart="never" nodeType="tmRoot"/>
      </p:par>
    </p:tnLst>
  </p:timing>
</p:sld>
</file>

<file path=ppt/theme/theme1.xml><?xml version="1.0" encoding="utf-8"?>
<a:theme xmlns:a="http://schemas.openxmlformats.org/drawingml/2006/main" name="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solidFill>
              <a:schemeClr val="bg1"/>
            </a:solidFill>
            <a:latin typeface="Helvetica Neue Light" charset="0"/>
            <a:ea typeface="Helvetica Neue Light" charset="0"/>
            <a:cs typeface="Helvetica Neue Light"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18178</TotalTime>
  <Words>1601</Words>
  <Application>Microsoft Macintosh PowerPoint</Application>
  <PresentationFormat>Widescreen</PresentationFormat>
  <Paragraphs>208</Paragraphs>
  <Slides>12</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Calibri</vt:lpstr>
      <vt:lpstr>Helvetica</vt:lpstr>
      <vt:lpstr>Helvetica Neue Light</vt:lpstr>
      <vt:lpstr>Helvetica Neue Thin</vt:lpstr>
      <vt:lpstr>HelvNeue Light for IBM</vt:lpstr>
      <vt:lpstr>IBM Plex Sans</vt:lpstr>
      <vt:lpstr>ＭＳ Ｐゴシック</vt:lpstr>
      <vt:lpstr>SimSun</vt:lpstr>
      <vt:lpstr>Times New Roman</vt:lpstr>
      <vt:lpstr>Arial</vt:lpstr>
      <vt:lpstr>Watson: Group 3, Teal 70</vt:lpstr>
      <vt:lpstr>1_Watson: Group 3, Teal 70</vt:lpstr>
      <vt:lpstr>Finding Inefficiencies in Airbnb Markets</vt:lpstr>
      <vt:lpstr>Agenda</vt:lpstr>
      <vt:lpstr>PowerPoint Presentation</vt:lpstr>
      <vt:lpstr>Solution Architecture: Watson Data Platform &amp;  Data Science Experience   </vt:lpstr>
      <vt:lpstr>Turning Data into Insights is a Team Sport</vt:lpstr>
      <vt:lpstr>How We Used Watson Data Platform to Win</vt:lpstr>
      <vt:lpstr>Key Challenges    </vt:lpstr>
      <vt:lpstr>Demonstration  Follow along: http://tinyurl.com/airbnbNotebook  </vt:lpstr>
      <vt:lpstr>Conclusion  </vt:lpstr>
      <vt:lpstr>Key Successes    </vt:lpstr>
      <vt:lpstr>Finding Inefficiencies in Airbnb Markets – Playing to IBM Strengths</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Gunnar</dc:creator>
  <cp:lastModifiedBy>RAFI KURLANSIK</cp:lastModifiedBy>
  <cp:revision>340</cp:revision>
  <cp:lastPrinted>2017-04-10T15:53:22Z</cp:lastPrinted>
  <dcterms:created xsi:type="dcterms:W3CDTF">2017-01-10T16:27:31Z</dcterms:created>
  <dcterms:modified xsi:type="dcterms:W3CDTF">2017-10-30T16:21:47Z</dcterms:modified>
</cp:coreProperties>
</file>